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6"/>
  </p:notesMasterIdLst>
  <p:handoutMasterIdLst>
    <p:handoutMasterId r:id="rId27"/>
  </p:handoutMasterIdLst>
  <p:sldIdLst>
    <p:sldId id="256" r:id="rId5"/>
    <p:sldId id="309" r:id="rId6"/>
    <p:sldId id="353" r:id="rId7"/>
    <p:sldId id="327" r:id="rId8"/>
    <p:sldId id="328" r:id="rId9"/>
    <p:sldId id="329" r:id="rId10"/>
    <p:sldId id="364" r:id="rId11"/>
    <p:sldId id="330" r:id="rId12"/>
    <p:sldId id="333" r:id="rId13"/>
    <p:sldId id="335" r:id="rId14"/>
    <p:sldId id="362" r:id="rId15"/>
    <p:sldId id="363" r:id="rId16"/>
    <p:sldId id="336" r:id="rId17"/>
    <p:sldId id="337" r:id="rId18"/>
    <p:sldId id="338" r:id="rId19"/>
    <p:sldId id="339" r:id="rId20"/>
    <p:sldId id="274" r:id="rId21"/>
    <p:sldId id="366" r:id="rId22"/>
    <p:sldId id="340" r:id="rId23"/>
    <p:sldId id="365" r:id="rId24"/>
    <p:sldId id="361" r:id="rId2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4" autoAdjust="0"/>
    <p:restoredTop sz="95161" autoAdjust="0"/>
  </p:normalViewPr>
  <p:slideViewPr>
    <p:cSldViewPr snapToGrid="0" showGuides="1">
      <p:cViewPr varScale="1">
        <p:scale>
          <a:sx n="182" d="100"/>
          <a:sy n="182" d="100"/>
        </p:scale>
        <p:origin x="856" y="184"/>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9/30/21</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9/30/21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5" name="Picture 14">
            <a:extLst>
              <a:ext uri="{FF2B5EF4-FFF2-40B4-BE49-F238E27FC236}">
                <a16:creationId xmlns:a16="http://schemas.microsoft.com/office/drawing/2014/main" id="{F4031D8B-25E9-D440-A0B7-53853A82E645}"/>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6">
            <a:extLst>
              <a:ext uri="{FF2B5EF4-FFF2-40B4-BE49-F238E27FC236}">
                <a16:creationId xmlns:a16="http://schemas.microsoft.com/office/drawing/2014/main" id="{E5D22A7D-075B-5C4F-B3AE-C44745B64CB5}"/>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3550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56">
            <a:extLst>
              <a:ext uri="{FF2B5EF4-FFF2-40B4-BE49-F238E27FC236}">
                <a16:creationId xmlns:a16="http://schemas.microsoft.com/office/drawing/2014/main" id="{1690614F-2260-CD47-94AF-4EF44DB7D334}"/>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6177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6">
            <a:extLst>
              <a:ext uri="{FF2B5EF4-FFF2-40B4-BE49-F238E27FC236}">
                <a16:creationId xmlns:a16="http://schemas.microsoft.com/office/drawing/2014/main" id="{86A91F38-7C57-0344-A64F-8437BE4C0412}"/>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801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30DD0A2A-0355-AA49-9A3F-AB977E14FC3B}"/>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8" name="Picture 17">
            <a:extLst>
              <a:ext uri="{FF2B5EF4-FFF2-40B4-BE49-F238E27FC236}">
                <a16:creationId xmlns:a16="http://schemas.microsoft.com/office/drawing/2014/main" id="{FDF833AF-F2DD-B245-B5D3-AAD481D06553}"/>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3" name="Picture 12">
            <a:extLst>
              <a:ext uri="{FF2B5EF4-FFF2-40B4-BE49-F238E27FC236}">
                <a16:creationId xmlns:a16="http://schemas.microsoft.com/office/drawing/2014/main" id="{B0BAAAD4-FBA9-4334-AA6C-9B74AC2A8370}"/>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 id="2147483757" r:id="rId14"/>
    <p:sldLayoutId id="2147483758" r:id="rId15"/>
    <p:sldLayoutId id="2147483759"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6" y="1388962"/>
            <a:ext cx="8678194" cy="535531"/>
          </a:xfrm>
        </p:spPr>
        <p:txBody>
          <a:bodyPr/>
          <a:lstStyle/>
          <a:p>
            <a:r>
              <a:rPr lang="en-US" dirty="0"/>
              <a:t>Alarm System Guidelines</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p:txBody>
          <a:bodyPr/>
          <a:lstStyle/>
          <a:p>
            <a:r>
              <a:rPr lang="en-US" dirty="0"/>
              <a:t>Kay Kasemir</a:t>
            </a:r>
          </a:p>
          <a:p>
            <a:endParaRPr lang="en-US" dirty="0"/>
          </a:p>
          <a:p>
            <a:r>
              <a:rPr lang="en-US" dirty="0"/>
              <a:t>Feb. 2022</a:t>
            </a:r>
          </a:p>
        </p:txBody>
      </p:sp>
    </p:spTree>
    <p:extLst>
      <p:ext uri="{BB962C8B-B14F-4D97-AF65-F5344CB8AC3E}">
        <p14:creationId xmlns:p14="http://schemas.microsoft.com/office/powerpoint/2010/main" val="171318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907649EC-618F-0B4E-A2BE-D5850DAC5E93}"/>
              </a:ext>
            </a:extLst>
          </p:cNvPr>
          <p:cNvSpPr>
            <a:spLocks noGrp="1"/>
          </p:cNvSpPr>
          <p:nvPr>
            <p:ph type="title" idx="4294967295"/>
          </p:nvPr>
        </p:nvSpPr>
        <p:spPr/>
        <p:txBody>
          <a:bodyPr/>
          <a:lstStyle/>
          <a:p>
            <a:r>
              <a:rPr lang="en-US" altLang="en-US">
                <a:ea typeface="ＭＳ Ｐゴシック" panose="020B0600070205080204" pitchFamily="34" charset="-128"/>
              </a:rPr>
              <a:t>Avoid Multiple Alarm Levels</a:t>
            </a:r>
          </a:p>
        </p:txBody>
      </p:sp>
      <p:sp>
        <p:nvSpPr>
          <p:cNvPr id="30723" name="Text Placeholder 2">
            <a:extLst>
              <a:ext uri="{FF2B5EF4-FFF2-40B4-BE49-F238E27FC236}">
                <a16:creationId xmlns:a16="http://schemas.microsoft.com/office/drawing/2014/main" id="{640FD6F7-599B-EE46-B7CF-99ED49F91C3C}"/>
              </a:ext>
            </a:extLst>
          </p:cNvPr>
          <p:cNvSpPr>
            <a:spLocks noGrp="1"/>
          </p:cNvSpPr>
          <p:nvPr>
            <p:ph type="body" idx="4294967295"/>
          </p:nvPr>
        </p:nvSpPr>
        <p:spPr>
          <a:xfrm>
            <a:off x="1644650" y="1058333"/>
            <a:ext cx="8229600" cy="5364693"/>
          </a:xfrm>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buFont typeface="Symbol" charset="2"/>
              <a:buChar char="·"/>
              <a:defRPr/>
            </a:pPr>
            <a:r>
              <a:rPr lang="en-US" dirty="0">
                <a:ea typeface="ＭＳ Ｐゴシック" charset="-128"/>
                <a:cs typeface="ＭＳ Ｐゴシック" charset="-128"/>
              </a:rPr>
              <a:t>Analog PVs for Temp/Press/</a:t>
            </a:r>
            <a:r>
              <a:rPr lang="en-US" dirty="0" err="1">
                <a:ea typeface="ＭＳ Ｐゴシック" charset="-128"/>
                <a:cs typeface="ＭＳ Ｐゴシック" charset="-128"/>
              </a:rPr>
              <a:t>Res.Err</a:t>
            </a:r>
            <a:r>
              <a:rPr lang="en-US" dirty="0">
                <a:ea typeface="ＭＳ Ｐゴシック" charset="-128"/>
                <a:cs typeface="ＭＳ Ｐゴシック" charset="-128"/>
              </a:rPr>
              <a:t>./…:</a:t>
            </a:r>
          </a:p>
          <a:p>
            <a:pPr lvl="1">
              <a:buFont typeface="Arial" charset="0"/>
              <a:buChar char="–"/>
              <a:defRPr/>
            </a:pPr>
            <a:r>
              <a:rPr lang="en-US" dirty="0">
                <a:ea typeface="ＭＳ Ｐゴシック" charset="-128"/>
                <a:cs typeface="ＭＳ Ｐゴシック" charset="-128"/>
              </a:rPr>
              <a:t>Easy to set LOLO, LOW, HIGH, HIHI</a:t>
            </a:r>
          </a:p>
          <a:p>
            <a:pPr>
              <a:buFont typeface="Symbol" charset="2"/>
              <a:buChar char="·"/>
              <a:defRPr/>
            </a:pPr>
            <a:r>
              <a:rPr lang="en-US" dirty="0">
                <a:ea typeface="ＭＳ Ｐゴシック" charset="-128"/>
                <a:cs typeface="ＭＳ Ｐゴシック" charset="-128"/>
              </a:rPr>
              <a:t>Consider:</a:t>
            </a:r>
          </a:p>
          <a:p>
            <a:pPr lvl="1">
              <a:buFont typeface="Arial" charset="0"/>
              <a:buChar char="–"/>
              <a:defRPr/>
            </a:pPr>
            <a:r>
              <a:rPr lang="en-US" dirty="0">
                <a:ln>
                  <a:solidFill>
                    <a:srgbClr val="FF6600"/>
                  </a:solidFill>
                </a:ln>
              </a:rPr>
              <a:t>Do they require </a:t>
            </a:r>
            <a:r>
              <a:rPr lang="en-US" i="1" dirty="0">
                <a:ln>
                  <a:solidFill>
                    <a:srgbClr val="FF6600"/>
                  </a:solidFill>
                </a:ln>
              </a:rPr>
              <a:t>significantly different </a:t>
            </a:r>
            <a:r>
              <a:rPr lang="en-US" dirty="0">
                <a:ln>
                  <a:solidFill>
                    <a:srgbClr val="FF6600"/>
                  </a:solidFill>
                </a:ln>
              </a:rPr>
              <a:t>operator actions?</a:t>
            </a:r>
          </a:p>
          <a:p>
            <a:pPr lvl="1">
              <a:buFont typeface="Arial" charset="0"/>
              <a:buChar char="–"/>
              <a:defRPr/>
            </a:pPr>
            <a:r>
              <a:rPr lang="en-US" dirty="0">
                <a:ln>
                  <a:solidFill>
                    <a:srgbClr val="FF6600"/>
                  </a:solidFill>
                </a:ln>
              </a:rPr>
              <a:t>Will there be a lot of time after the HIGH to react before a follow-up HIHI alarm?</a:t>
            </a:r>
          </a:p>
          <a:p>
            <a:pPr>
              <a:buFont typeface="Symbol" charset="2"/>
              <a:buChar char="·"/>
              <a:defRPr/>
            </a:pPr>
            <a:r>
              <a:rPr lang="en-US" dirty="0">
                <a:ea typeface="ＭＳ Ｐゴシック" charset="-128"/>
                <a:cs typeface="ＭＳ Ｐゴシック" charset="-128"/>
              </a:rPr>
              <a:t>In most cases, HIGH &amp; HIHI only double the alarm traffic</a:t>
            </a:r>
          </a:p>
          <a:p>
            <a:pPr lvl="1">
              <a:buFont typeface="Arial" charset="0"/>
              <a:buChar char="–"/>
              <a:defRPr/>
            </a:pPr>
            <a:r>
              <a:rPr lang="en-US" dirty="0">
                <a:ea typeface="ＭＳ Ｐゴシック" charset="-128"/>
                <a:cs typeface="ＭＳ Ｐゴシック" charset="-128"/>
              </a:rPr>
              <a:t>Set only HSV to generate single, early alarm</a:t>
            </a:r>
          </a:p>
          <a:p>
            <a:pPr lvl="1">
              <a:buFont typeface="Arial" charset="0"/>
              <a:buChar char="–"/>
              <a:defRPr/>
            </a:pPr>
            <a:r>
              <a:rPr lang="en-US" dirty="0"/>
              <a:t>Adding HHSV alarm assuming that the first one is ignored only worsens the problem</a:t>
            </a:r>
          </a:p>
        </p:txBody>
      </p:sp>
    </p:spTree>
    <p:extLst>
      <p:ext uri="{BB962C8B-B14F-4D97-AF65-F5344CB8AC3E}">
        <p14:creationId xmlns:p14="http://schemas.microsoft.com/office/powerpoint/2010/main" val="182773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C29E-1734-CB4B-8575-5413A5CA7F09}"/>
              </a:ext>
            </a:extLst>
          </p:cNvPr>
          <p:cNvSpPr>
            <a:spLocks noGrp="1"/>
          </p:cNvSpPr>
          <p:nvPr>
            <p:ph type="title"/>
          </p:nvPr>
        </p:nvSpPr>
        <p:spPr/>
        <p:txBody>
          <a:bodyPr/>
          <a:lstStyle/>
          <a:p>
            <a:r>
              <a:rPr lang="en-US" dirty="0"/>
              <a:t>Water Tower, Bad Example</a:t>
            </a:r>
          </a:p>
        </p:txBody>
      </p:sp>
      <p:sp>
        <p:nvSpPr>
          <p:cNvPr id="3" name="Content Placeholder 2">
            <a:extLst>
              <a:ext uri="{FF2B5EF4-FFF2-40B4-BE49-F238E27FC236}">
                <a16:creationId xmlns:a16="http://schemas.microsoft.com/office/drawing/2014/main" id="{FEDA936C-D896-964C-A4DF-1131AF921D50}"/>
              </a:ext>
            </a:extLst>
          </p:cNvPr>
          <p:cNvSpPr>
            <a:spLocks noGrp="1"/>
          </p:cNvSpPr>
          <p:nvPr>
            <p:ph idx="1"/>
          </p:nvPr>
        </p:nvSpPr>
        <p:spPr>
          <a:xfrm>
            <a:off x="448055" y="1126067"/>
            <a:ext cx="11430000" cy="4575446"/>
          </a:xfrm>
        </p:spPr>
        <p:txBody>
          <a:bodyPr/>
          <a:lstStyle/>
          <a:p>
            <a:r>
              <a:rPr lang="en-US" dirty="0"/>
              <a:t>Level &lt; 30%: Minor/</a:t>
            </a:r>
            <a:r>
              <a:rPr lang="en-US"/>
              <a:t>Low Alarm</a:t>
            </a:r>
            <a:br>
              <a:rPr lang="en-US" dirty="0"/>
            </a:br>
            <a:r>
              <a:rPr lang="en-US" dirty="0"/>
              <a:t>“Try to raise water level”</a:t>
            </a:r>
          </a:p>
          <a:p>
            <a:endParaRPr lang="en-US" dirty="0"/>
          </a:p>
          <a:p>
            <a:endParaRPr lang="en-US" dirty="0"/>
          </a:p>
          <a:p>
            <a:r>
              <a:rPr lang="en-US" dirty="0"/>
              <a:t>Level &lt;25%: Major/</a:t>
            </a:r>
            <a:r>
              <a:rPr lang="en-US" dirty="0" err="1"/>
              <a:t>LoLo</a:t>
            </a:r>
            <a:r>
              <a:rPr lang="en-US" dirty="0"/>
              <a:t> Alarm</a:t>
            </a:r>
            <a:br>
              <a:rPr lang="en-US" dirty="0"/>
            </a:br>
            <a:r>
              <a:rPr lang="en-US" dirty="0"/>
              <a:t>“Really, try to raise the water level NOW”</a:t>
            </a:r>
          </a:p>
          <a:p>
            <a:endParaRPr lang="en-US" dirty="0"/>
          </a:p>
          <a:p>
            <a:endParaRPr lang="en-US" dirty="0"/>
          </a:p>
          <a:p>
            <a:pPr marL="0" indent="0">
              <a:buNone/>
            </a:pPr>
            <a:r>
              <a:rPr lang="en-US" dirty="0">
                <a:sym typeface="Wingdings" pitchFamily="2" charset="2"/>
              </a:rPr>
              <a:t> Nearly same reason and guidance, should be one alarm</a:t>
            </a:r>
            <a:endParaRPr lang="en-US" dirty="0"/>
          </a:p>
        </p:txBody>
      </p:sp>
    </p:spTree>
    <p:extLst>
      <p:ext uri="{BB962C8B-B14F-4D97-AF65-F5344CB8AC3E}">
        <p14:creationId xmlns:p14="http://schemas.microsoft.com/office/powerpoint/2010/main" val="318684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C29E-1734-CB4B-8575-5413A5CA7F09}"/>
              </a:ext>
            </a:extLst>
          </p:cNvPr>
          <p:cNvSpPr>
            <a:spLocks noGrp="1"/>
          </p:cNvSpPr>
          <p:nvPr>
            <p:ph type="title"/>
          </p:nvPr>
        </p:nvSpPr>
        <p:spPr/>
        <p:txBody>
          <a:bodyPr/>
          <a:lstStyle/>
          <a:p>
            <a:r>
              <a:rPr lang="en-US" dirty="0"/>
              <a:t>Water Tower, Better Example</a:t>
            </a:r>
          </a:p>
        </p:txBody>
      </p:sp>
      <p:sp>
        <p:nvSpPr>
          <p:cNvPr id="3" name="Content Placeholder 2">
            <a:extLst>
              <a:ext uri="{FF2B5EF4-FFF2-40B4-BE49-F238E27FC236}">
                <a16:creationId xmlns:a16="http://schemas.microsoft.com/office/drawing/2014/main" id="{FEDA936C-D896-964C-A4DF-1131AF921D50}"/>
              </a:ext>
            </a:extLst>
          </p:cNvPr>
          <p:cNvSpPr>
            <a:spLocks noGrp="1"/>
          </p:cNvSpPr>
          <p:nvPr>
            <p:ph idx="1"/>
          </p:nvPr>
        </p:nvSpPr>
        <p:spPr>
          <a:xfrm>
            <a:off x="448055" y="1126067"/>
            <a:ext cx="11430000" cy="4575446"/>
          </a:xfrm>
        </p:spPr>
        <p:txBody>
          <a:bodyPr/>
          <a:lstStyle/>
          <a:p>
            <a:r>
              <a:rPr lang="en-US" dirty="0"/>
              <a:t>Level &lt; 50%: Minor/Low Alarm</a:t>
            </a:r>
            <a:br>
              <a:rPr lang="en-US" dirty="0"/>
            </a:br>
            <a:r>
              <a:rPr lang="en-US" i="1" dirty="0"/>
              <a:t>“Check if auto-</a:t>
            </a:r>
            <a:r>
              <a:rPr lang="en-US" i="1" dirty="0" err="1"/>
              <a:t>topup</a:t>
            </a:r>
            <a:r>
              <a:rPr lang="en-US" i="1" dirty="0"/>
              <a:t> pumps which should keep water level above 50% are running. If they are, try to reduce water consumption by disabling unnecessary users like lawn sprinkler and guest house water feature. If they aren’t, call Fred @ 567-987”</a:t>
            </a:r>
            <a:br>
              <a:rPr lang="en-US" i="1" dirty="0"/>
            </a:br>
            <a:endParaRPr lang="en-US" i="1" dirty="0"/>
          </a:p>
          <a:p>
            <a:r>
              <a:rPr lang="en-US" dirty="0"/>
              <a:t>Level &lt;25%: Major/</a:t>
            </a:r>
            <a:r>
              <a:rPr lang="en-US" dirty="0" err="1"/>
              <a:t>LoLo</a:t>
            </a:r>
            <a:r>
              <a:rPr lang="en-US" dirty="0"/>
              <a:t> Alarm</a:t>
            </a:r>
            <a:br>
              <a:rPr lang="en-US" dirty="0"/>
            </a:br>
            <a:r>
              <a:rPr lang="en-US" i="1" dirty="0"/>
              <a:t>“Water level is approaching minimum required for fire suppression systems. Perform fast machine shutdown, procedure 4812, and inform operations leader.”</a:t>
            </a:r>
          </a:p>
        </p:txBody>
      </p:sp>
    </p:spTree>
    <p:extLst>
      <p:ext uri="{BB962C8B-B14F-4D97-AF65-F5344CB8AC3E}">
        <p14:creationId xmlns:p14="http://schemas.microsoft.com/office/powerpoint/2010/main" val="123115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uble_alarms.png">
            <a:extLst>
              <a:ext uri="{FF2B5EF4-FFF2-40B4-BE49-F238E27FC236}">
                <a16:creationId xmlns:a16="http://schemas.microsoft.com/office/drawing/2014/main" id="{8E327689-EB21-A04D-8DA2-1BF9287D8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580" y="799755"/>
            <a:ext cx="5302250" cy="1246188"/>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a:extLst>
              <a:ext uri="{FF2B5EF4-FFF2-40B4-BE49-F238E27FC236}">
                <a16:creationId xmlns:a16="http://schemas.microsoft.com/office/drawing/2014/main" id="{4C958500-0B45-3348-AE2F-42B0D1FAF062}"/>
              </a:ext>
            </a:extLst>
          </p:cNvPr>
          <p:cNvSpPr>
            <a:spLocks noGrp="1"/>
          </p:cNvSpPr>
          <p:nvPr>
            <p:ph type="title"/>
          </p:nvPr>
        </p:nvSpPr>
        <p:spPr/>
        <p:txBody>
          <a:bodyPr/>
          <a:lstStyle/>
          <a:p>
            <a:r>
              <a:rPr lang="en-US" altLang="en-US">
                <a:ea typeface="ＭＳ Ｐゴシック" panose="020B0600070205080204" pitchFamily="34" charset="-128"/>
              </a:rPr>
              <a:t>Bad Example: Old SNS </a:t>
            </a:r>
            <a:r>
              <a:rPr lang="ja-JP" altLang="en-US">
                <a:ea typeface="ＭＳ Ｐゴシック" panose="020B0600070205080204" pitchFamily="34" charset="-128"/>
              </a:rPr>
              <a:t>‘</a:t>
            </a:r>
            <a:r>
              <a:rPr lang="en-US" altLang="ja-JP">
                <a:ea typeface="ＭＳ Ｐゴシック" panose="020B0600070205080204" pitchFamily="34" charset="-128"/>
              </a:rPr>
              <a:t>MEBT</a:t>
            </a:r>
            <a:r>
              <a:rPr lang="ja-JP" altLang="en-US">
                <a:ea typeface="ＭＳ Ｐゴシック" panose="020B0600070205080204" pitchFamily="34" charset="-128"/>
              </a:rPr>
              <a:t>’</a:t>
            </a:r>
            <a:r>
              <a:rPr lang="en-US" altLang="ja-JP">
                <a:ea typeface="ＭＳ Ｐゴシック" panose="020B0600070205080204" pitchFamily="34" charset="-128"/>
              </a:rPr>
              <a:t> Alarms</a:t>
            </a:r>
            <a:endParaRPr lang="en-US" altLang="en-US">
              <a:ea typeface="ＭＳ Ｐゴシック" panose="020B0600070205080204" pitchFamily="34" charset="-128"/>
            </a:endParaRPr>
          </a:p>
        </p:txBody>
      </p:sp>
      <p:pic>
        <p:nvPicPr>
          <p:cNvPr id="5" name="Picture 4" descr="double_alarms2.png">
            <a:extLst>
              <a:ext uri="{FF2B5EF4-FFF2-40B4-BE49-F238E27FC236}">
                <a16:creationId xmlns:a16="http://schemas.microsoft.com/office/drawing/2014/main" id="{8D4D33B5-3A4C-5249-BE08-054120A0D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6" y="2244277"/>
            <a:ext cx="3521075" cy="452437"/>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ouble_alarms3.png">
            <a:extLst>
              <a:ext uri="{FF2B5EF4-FFF2-40B4-BE49-F238E27FC236}">
                <a16:creationId xmlns:a16="http://schemas.microsoft.com/office/drawing/2014/main" id="{879745D6-7902-EA4D-8EE0-3173ECEC6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189" y="3075679"/>
            <a:ext cx="3217862" cy="3633787"/>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Content Placeholder 2">
            <a:extLst>
              <a:ext uri="{FF2B5EF4-FFF2-40B4-BE49-F238E27FC236}">
                <a16:creationId xmlns:a16="http://schemas.microsoft.com/office/drawing/2014/main" id="{2BEFBFE6-EA59-C049-AF1E-1773F54EBA75}"/>
              </a:ext>
            </a:extLst>
          </p:cNvPr>
          <p:cNvSpPr>
            <a:spLocks noGrp="1"/>
          </p:cNvSpPr>
          <p:nvPr>
            <p:ph idx="1"/>
          </p:nvPr>
        </p:nvSpPr>
        <p:spPr>
          <a:xfrm>
            <a:off x="1016000" y="1041400"/>
            <a:ext cx="8858250" cy="4846638"/>
          </a:xfrm>
        </p:spPr>
        <p:txBody>
          <a:bodyPr/>
          <a:lstStyle/>
          <a:p>
            <a:r>
              <a:rPr lang="en-US" altLang="en-US" dirty="0">
                <a:ea typeface="ＭＳ Ｐゴシック" panose="020B0600070205080204" pitchFamily="34" charset="-128"/>
              </a:rPr>
              <a:t>Each amplifier trip:</a:t>
            </a:r>
            <a:br>
              <a:rPr lang="en-US" altLang="en-US" dirty="0">
                <a:ea typeface="ＭＳ Ｐゴシック" panose="020B0600070205080204" pitchFamily="34" charset="-128"/>
              </a:rPr>
            </a:br>
            <a:r>
              <a:rPr lang="en-US" altLang="en-US" dirty="0">
                <a:ea typeface="ＭＳ Ｐゴシック" panose="020B0600070205080204" pitchFamily="34" charset="-128"/>
              </a:rPr>
              <a:t>3 quasi identical alarms,</a:t>
            </a:r>
            <a:br>
              <a:rPr lang="en-US" altLang="en-US" dirty="0">
                <a:ea typeface="ＭＳ Ｐゴシック" panose="020B0600070205080204" pitchFamily="34" charset="-128"/>
              </a:rPr>
            </a:br>
            <a:r>
              <a:rPr lang="en-US" altLang="en-US" dirty="0">
                <a:ea typeface="ＭＳ Ｐゴシック" panose="020B0600070205080204" pitchFamily="34" charset="-128"/>
              </a:rPr>
              <a:t>no guidance</a:t>
            </a:r>
          </a:p>
          <a:p>
            <a:r>
              <a:rPr lang="en-US" altLang="en-US" dirty="0">
                <a:ea typeface="ＭＳ Ｐゴシック" panose="020B0600070205080204" pitchFamily="34" charset="-128"/>
              </a:rPr>
              <a:t>Rethought w/ subsystem</a:t>
            </a:r>
            <a:br>
              <a:rPr lang="en-US" altLang="en-US" dirty="0">
                <a:ea typeface="ＭＳ Ｐゴシック" panose="020B0600070205080204" pitchFamily="34" charset="-128"/>
              </a:rPr>
            </a:br>
            <a:r>
              <a:rPr lang="en-US" altLang="en-US" dirty="0">
                <a:ea typeface="ＭＳ Ｐゴシック" panose="020B0600070205080204" pitchFamily="34" charset="-128"/>
              </a:rPr>
              <a:t>engineer, IOC programmer</a:t>
            </a:r>
            <a:br>
              <a:rPr lang="en-US" altLang="en-US" dirty="0">
                <a:ea typeface="ＭＳ Ｐゴシック" panose="020B0600070205080204" pitchFamily="34" charset="-128"/>
              </a:rPr>
            </a:br>
            <a:r>
              <a:rPr lang="en-US" altLang="en-US" dirty="0">
                <a:ea typeface="ＭＳ Ｐゴシック" panose="020B0600070205080204" pitchFamily="34" charset="-128"/>
              </a:rPr>
              <a:t>and operators: 1 better alarm</a:t>
            </a:r>
          </a:p>
        </p:txBody>
      </p:sp>
      <p:pic>
        <p:nvPicPr>
          <p:cNvPr id="29702" name="Picture 6" descr="ratio.png">
            <a:extLst>
              <a:ext uri="{FF2B5EF4-FFF2-40B4-BE49-F238E27FC236}">
                <a16:creationId xmlns:a16="http://schemas.microsoft.com/office/drawing/2014/main" id="{69DE2956-1DA1-D946-874E-BBC2C79312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1451" y="3736976"/>
            <a:ext cx="33432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89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8B157EB-57E4-BE40-BA94-BBB8E86BD5A5}"/>
              </a:ext>
            </a:extLst>
          </p:cNvPr>
          <p:cNvSpPr>
            <a:spLocks noGrp="1"/>
          </p:cNvSpPr>
          <p:nvPr>
            <p:ph type="title"/>
          </p:nvPr>
        </p:nvSpPr>
        <p:spPr/>
        <p:txBody>
          <a:bodyPr/>
          <a:lstStyle/>
          <a:p>
            <a:r>
              <a:rPr lang="en-US" altLang="en-US">
                <a:ea typeface="ＭＳ Ｐゴシック" panose="020B0600070205080204" pitchFamily="34" charset="-128"/>
              </a:rPr>
              <a:t>Alarms for Redundant Pumps</a:t>
            </a:r>
          </a:p>
        </p:txBody>
      </p:sp>
      <p:pic>
        <p:nvPicPr>
          <p:cNvPr id="30722" name="Picture 2" descr="2008_12_19_06_15_55.png">
            <a:extLst>
              <a:ext uri="{FF2B5EF4-FFF2-40B4-BE49-F238E27FC236}">
                <a16:creationId xmlns:a16="http://schemas.microsoft.com/office/drawing/2014/main" id="{E84935EF-8AB4-AB4E-B6F5-224E8E8FCE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1969" y="809851"/>
            <a:ext cx="8628062"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73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0BDFC462-DD7A-C840-97FB-E0B5F53BDD7B}"/>
              </a:ext>
            </a:extLst>
          </p:cNvPr>
          <p:cNvSpPr>
            <a:spLocks noGrp="1"/>
          </p:cNvSpPr>
          <p:nvPr>
            <p:ph type="title"/>
          </p:nvPr>
        </p:nvSpPr>
        <p:spPr>
          <a:xfrm>
            <a:off x="429768" y="274320"/>
            <a:ext cx="11430000" cy="535531"/>
          </a:xfrm>
        </p:spPr>
        <p:txBody>
          <a:bodyPr/>
          <a:lstStyle/>
          <a:p>
            <a:r>
              <a:rPr lang="en-US" altLang="en-US" dirty="0">
                <a:ea typeface="ＭＳ Ｐゴシック" panose="020B0600070205080204" pitchFamily="34" charset="-128"/>
              </a:rPr>
              <a:t>Alarm Generation: Redundant Pumps the wrong way</a:t>
            </a:r>
          </a:p>
        </p:txBody>
      </p:sp>
      <p:sp>
        <p:nvSpPr>
          <p:cNvPr id="31746" name="Text Placeholder 2">
            <a:extLst>
              <a:ext uri="{FF2B5EF4-FFF2-40B4-BE49-F238E27FC236}">
                <a16:creationId xmlns:a16="http://schemas.microsoft.com/office/drawing/2014/main" id="{D4CF46C2-C26A-C545-8E0F-CE35A8B908CF}"/>
              </a:ext>
            </a:extLst>
          </p:cNvPr>
          <p:cNvSpPr>
            <a:spLocks noGrp="1"/>
          </p:cNvSpPr>
          <p:nvPr>
            <p:ph type="body" idx="4294967295"/>
          </p:nvPr>
        </p:nvSpPr>
        <p:spPr>
          <a:xfrm>
            <a:off x="1524001" y="1354138"/>
            <a:ext cx="8285163" cy="4533900"/>
          </a:xfrm>
        </p:spPr>
        <p:txBody>
          <a:bodyPr/>
          <a:lstStyle/>
          <a:p>
            <a:r>
              <a:rPr lang="en-US" altLang="en-US">
                <a:ea typeface="ＭＳ Ｐゴシック" panose="020B0600070205080204" pitchFamily="34" charset="-128"/>
              </a:rPr>
              <a:t>Control System</a:t>
            </a:r>
          </a:p>
          <a:p>
            <a:pPr lvl="1"/>
            <a:r>
              <a:rPr lang="en-US" altLang="en-US">
                <a:ea typeface="ＭＳ Ｐゴシック" panose="020B0600070205080204" pitchFamily="34" charset="-128"/>
              </a:rPr>
              <a:t>Pump1 on/off status</a:t>
            </a:r>
          </a:p>
          <a:p>
            <a:pPr lvl="1"/>
            <a:r>
              <a:rPr lang="en-US" altLang="en-US">
                <a:ea typeface="ＭＳ Ｐゴシック" panose="020B0600070205080204" pitchFamily="34" charset="-128"/>
              </a:rPr>
              <a:t>Pump2 on/off status</a:t>
            </a:r>
          </a:p>
          <a:p>
            <a:endParaRPr lang="en-US" altLang="en-US">
              <a:ea typeface="ＭＳ Ｐゴシック" panose="020B0600070205080204" pitchFamily="34" charset="-128"/>
            </a:endParaRPr>
          </a:p>
          <a:p>
            <a:r>
              <a:rPr lang="en-US" altLang="en-US">
                <a:ea typeface="ＭＳ Ｐゴシック" panose="020B0600070205080204" pitchFamily="34" charset="-128"/>
              </a:rPr>
              <a:t>Simple Config setting: Pump Off  =&gt; Alarm:</a:t>
            </a:r>
          </a:p>
          <a:p>
            <a:pPr lvl="1"/>
            <a:r>
              <a:rPr lang="en-US" altLang="en-US">
                <a:ea typeface="ＭＳ Ｐゴシック" panose="020B0600070205080204" pitchFamily="34" charset="-128"/>
              </a:rPr>
              <a:t>It</a:t>
            </a:r>
            <a:r>
              <a:rPr lang="ja-JP" altLang="en-US">
                <a:ea typeface="ＭＳ Ｐゴシック" panose="020B0600070205080204" pitchFamily="34" charset="-128"/>
              </a:rPr>
              <a:t>’</a:t>
            </a:r>
            <a:r>
              <a:rPr lang="en-US" altLang="ja-JP">
                <a:ea typeface="ＭＳ Ｐゴシック" panose="020B0600070205080204" pitchFamily="34" charset="-128"/>
              </a:rPr>
              <a:t>s normal for the </a:t>
            </a:r>
            <a:r>
              <a:rPr lang="ja-JP" altLang="en-US">
                <a:ea typeface="ＭＳ Ｐゴシック" panose="020B0600070205080204" pitchFamily="34" charset="-128"/>
              </a:rPr>
              <a:t>‘</a:t>
            </a:r>
            <a:r>
              <a:rPr lang="en-US" altLang="ja-JP">
                <a:ea typeface="ＭＳ Ｐゴシック" panose="020B0600070205080204" pitchFamily="34" charset="-128"/>
              </a:rPr>
              <a:t>backup</a:t>
            </a:r>
            <a:r>
              <a:rPr lang="ja-JP" altLang="en-US">
                <a:ea typeface="ＭＳ Ｐゴシック" panose="020B0600070205080204" pitchFamily="34" charset="-128"/>
              </a:rPr>
              <a:t>’</a:t>
            </a:r>
            <a:r>
              <a:rPr lang="en-US" altLang="ja-JP">
                <a:ea typeface="ＭＳ Ｐゴシック" panose="020B0600070205080204" pitchFamily="34" charset="-128"/>
              </a:rPr>
              <a:t> to be off</a:t>
            </a:r>
          </a:p>
          <a:p>
            <a:pPr lvl="1"/>
            <a:r>
              <a:rPr lang="en-US" altLang="en-US">
                <a:ea typeface="ＭＳ Ｐゴシック" panose="020B0600070205080204" pitchFamily="34" charset="-128"/>
              </a:rPr>
              <a:t>Both running is usually bad as well</a:t>
            </a:r>
          </a:p>
          <a:p>
            <a:pPr lvl="2"/>
            <a:r>
              <a:rPr lang="en-US" altLang="en-US">
                <a:ea typeface="ＭＳ Ｐゴシック" panose="020B0600070205080204" pitchFamily="34" charset="-128"/>
              </a:rPr>
              <a:t>Except during tests or switchover</a:t>
            </a:r>
          </a:p>
          <a:p>
            <a:pPr lvl="1"/>
            <a:r>
              <a:rPr lang="en-US" altLang="en-US">
                <a:ea typeface="ＭＳ Ｐゴシック" panose="020B0600070205080204" pitchFamily="34" charset="-128"/>
              </a:rPr>
              <a:t>During maintenance, both can be off</a:t>
            </a:r>
          </a:p>
        </p:txBody>
      </p:sp>
      <p:sp>
        <p:nvSpPr>
          <p:cNvPr id="5" name="Rectangle 4">
            <a:extLst>
              <a:ext uri="{FF2B5EF4-FFF2-40B4-BE49-F238E27FC236}">
                <a16:creationId xmlns:a16="http://schemas.microsoft.com/office/drawing/2014/main" id="{01E571FA-08EE-CB42-8FC6-B790CCFD1E1D}"/>
              </a:ext>
            </a:extLst>
          </p:cNvPr>
          <p:cNvSpPr/>
          <p:nvPr/>
        </p:nvSpPr>
        <p:spPr bwMode="auto">
          <a:xfrm>
            <a:off x="8043864" y="930275"/>
            <a:ext cx="746125" cy="274638"/>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4" name="Oval 3">
            <a:extLst>
              <a:ext uri="{FF2B5EF4-FFF2-40B4-BE49-F238E27FC236}">
                <a16:creationId xmlns:a16="http://schemas.microsoft.com/office/drawing/2014/main" id="{AECDE0E3-6B31-DF44-9FA8-7A2440609787}"/>
              </a:ext>
            </a:extLst>
          </p:cNvPr>
          <p:cNvSpPr/>
          <p:nvPr/>
        </p:nvSpPr>
        <p:spPr bwMode="auto">
          <a:xfrm>
            <a:off x="7664451" y="930275"/>
            <a:ext cx="773113" cy="693738"/>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cxnSp>
        <p:nvCxnSpPr>
          <p:cNvPr id="31749" name="Straight Connector 6">
            <a:extLst>
              <a:ext uri="{FF2B5EF4-FFF2-40B4-BE49-F238E27FC236}">
                <a16:creationId xmlns:a16="http://schemas.microsoft.com/office/drawing/2014/main" id="{09AAFB73-92E6-9742-8E76-30F077460E93}"/>
              </a:ext>
            </a:extLst>
          </p:cNvPr>
          <p:cNvCxnSpPr>
            <a:cxnSpLocks noChangeShapeType="1"/>
            <a:endCxn id="4" idx="2"/>
          </p:cNvCxnSpPr>
          <p:nvPr/>
        </p:nvCxnSpPr>
        <p:spPr bwMode="auto">
          <a:xfrm flipV="1">
            <a:off x="6354764" y="1276350"/>
            <a:ext cx="1309687" cy="63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cxnSp>
        <p:nvCxnSpPr>
          <p:cNvPr id="31750" name="Straight Connector 8">
            <a:extLst>
              <a:ext uri="{FF2B5EF4-FFF2-40B4-BE49-F238E27FC236}">
                <a16:creationId xmlns:a16="http://schemas.microsoft.com/office/drawing/2014/main" id="{1DD77E99-60B6-4646-AE18-6A8277B4B479}"/>
              </a:ext>
            </a:extLst>
          </p:cNvPr>
          <p:cNvCxnSpPr>
            <a:cxnSpLocks noChangeShapeType="1"/>
            <a:stCxn id="5" idx="3"/>
          </p:cNvCxnSpPr>
          <p:nvPr/>
        </p:nvCxnSpPr>
        <p:spPr bwMode="auto">
          <a:xfrm>
            <a:off x="8789989" y="1066800"/>
            <a:ext cx="930275" cy="206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
        <p:nvSpPr>
          <p:cNvPr id="31751" name="Rectangle 11">
            <a:extLst>
              <a:ext uri="{FF2B5EF4-FFF2-40B4-BE49-F238E27FC236}">
                <a16:creationId xmlns:a16="http://schemas.microsoft.com/office/drawing/2014/main" id="{56ED5367-6261-2E49-A0D7-A96C92025E09}"/>
              </a:ext>
            </a:extLst>
          </p:cNvPr>
          <p:cNvSpPr>
            <a:spLocks noChangeArrowheads="1"/>
          </p:cNvSpPr>
          <p:nvPr/>
        </p:nvSpPr>
        <p:spPr bwMode="auto">
          <a:xfrm>
            <a:off x="8026401" y="1933575"/>
            <a:ext cx="746125" cy="274638"/>
          </a:xfrm>
          <a:prstGeom prst="rect">
            <a:avLst/>
          </a:prstGeom>
          <a:solidFill>
            <a:srgbClr val="FF0000"/>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1752" name="Oval 12">
            <a:extLst>
              <a:ext uri="{FF2B5EF4-FFF2-40B4-BE49-F238E27FC236}">
                <a16:creationId xmlns:a16="http://schemas.microsoft.com/office/drawing/2014/main" id="{A61B8AE4-8D51-AA4B-A592-13198421D805}"/>
              </a:ext>
            </a:extLst>
          </p:cNvPr>
          <p:cNvSpPr>
            <a:spLocks noChangeArrowheads="1"/>
          </p:cNvSpPr>
          <p:nvPr/>
        </p:nvSpPr>
        <p:spPr bwMode="auto">
          <a:xfrm>
            <a:off x="7646988" y="1933575"/>
            <a:ext cx="773112" cy="693738"/>
          </a:xfrm>
          <a:prstGeom prst="ellipse">
            <a:avLst/>
          </a:prstGeom>
          <a:solidFill>
            <a:srgbClr val="FF0000"/>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cxnSp>
        <p:nvCxnSpPr>
          <p:cNvPr id="31753" name="Shape 25">
            <a:extLst>
              <a:ext uri="{FF2B5EF4-FFF2-40B4-BE49-F238E27FC236}">
                <a16:creationId xmlns:a16="http://schemas.microsoft.com/office/drawing/2014/main" id="{C80C4440-3442-494B-ABFE-B9B3B49FE59C}"/>
              </a:ext>
            </a:extLst>
          </p:cNvPr>
          <p:cNvCxnSpPr>
            <a:cxnSpLocks noChangeShapeType="1"/>
            <a:endCxn id="31752" idx="2"/>
          </p:cNvCxnSpPr>
          <p:nvPr/>
        </p:nvCxnSpPr>
        <p:spPr bwMode="auto">
          <a:xfrm rot="16200000" flipH="1">
            <a:off x="6771482" y="1404144"/>
            <a:ext cx="969962" cy="781050"/>
          </a:xfrm>
          <a:prstGeom prst="bentConnector2">
            <a:avLst/>
          </a:prstGeom>
          <a:noFill/>
          <a:ln w="57150">
            <a:solidFill>
              <a:schemeClr val="tx1"/>
            </a:solidFill>
            <a:round/>
            <a:headEnd/>
            <a:tailEnd/>
          </a:ln>
          <a:extLst>
            <a:ext uri="{909E8E84-426E-40DD-AFC4-6F175D3DCCD1}">
              <a14:hiddenFill xmlns:a14="http://schemas.microsoft.com/office/drawing/2010/main">
                <a:noFill/>
              </a14:hiddenFill>
            </a:ext>
          </a:extLst>
        </p:spPr>
      </p:cxnSp>
      <p:cxnSp>
        <p:nvCxnSpPr>
          <p:cNvPr id="31754" name="Shape 26">
            <a:extLst>
              <a:ext uri="{FF2B5EF4-FFF2-40B4-BE49-F238E27FC236}">
                <a16:creationId xmlns:a16="http://schemas.microsoft.com/office/drawing/2014/main" id="{9AAEAD53-FB00-904F-96A4-CE8496B852CF}"/>
              </a:ext>
            </a:extLst>
          </p:cNvPr>
          <p:cNvCxnSpPr>
            <a:cxnSpLocks noChangeShapeType="1"/>
            <a:endCxn id="31751" idx="3"/>
          </p:cNvCxnSpPr>
          <p:nvPr/>
        </p:nvCxnSpPr>
        <p:spPr bwMode="auto">
          <a:xfrm rot="5400000">
            <a:off x="8565357" y="1294607"/>
            <a:ext cx="982662" cy="568325"/>
          </a:xfrm>
          <a:prstGeom prst="bentConnector2">
            <a:avLst/>
          </a:prstGeom>
          <a:noFill/>
          <a:ln w="571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7042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02679723-46F3-9E49-B07F-E1FF60921EF2}"/>
              </a:ext>
            </a:extLst>
          </p:cNvPr>
          <p:cNvSpPr>
            <a:spLocks noGrp="1"/>
          </p:cNvSpPr>
          <p:nvPr>
            <p:ph type="title" idx="4294967295"/>
          </p:nvPr>
        </p:nvSpPr>
        <p:spPr/>
        <p:txBody>
          <a:bodyPr/>
          <a:lstStyle/>
          <a:p>
            <a:r>
              <a:rPr lang="en-US" altLang="en-US">
                <a:ea typeface="ＭＳ Ｐゴシック" panose="020B0600070205080204" pitchFamily="34" charset="-128"/>
              </a:rPr>
              <a:t>Redundant Pumps</a:t>
            </a:r>
          </a:p>
        </p:txBody>
      </p:sp>
      <p:sp>
        <p:nvSpPr>
          <p:cNvPr id="32770" name="Text Placeholder 2">
            <a:extLst>
              <a:ext uri="{FF2B5EF4-FFF2-40B4-BE49-F238E27FC236}">
                <a16:creationId xmlns:a16="http://schemas.microsoft.com/office/drawing/2014/main" id="{A75FE5FD-3D4F-E142-BD3A-9E59F3D33114}"/>
              </a:ext>
            </a:extLst>
          </p:cNvPr>
          <p:cNvSpPr>
            <a:spLocks noGrp="1"/>
          </p:cNvSpPr>
          <p:nvPr>
            <p:ph type="body" idx="4294967295"/>
          </p:nvPr>
        </p:nvSpPr>
        <p:spPr>
          <a:xfrm>
            <a:off x="1644651" y="1354138"/>
            <a:ext cx="8647113" cy="5194300"/>
          </a:xfrm>
        </p:spPr>
        <p:txBody>
          <a:bodyPr/>
          <a:lstStyle/>
          <a:p>
            <a:r>
              <a:rPr lang="en-US" altLang="en-US">
                <a:ea typeface="ＭＳ Ｐゴシック" panose="020B0600070205080204" pitchFamily="34" charset="-128"/>
              </a:rPr>
              <a:t>Control System</a:t>
            </a:r>
          </a:p>
          <a:p>
            <a:pPr lvl="1"/>
            <a:r>
              <a:rPr lang="en-US" altLang="en-US">
                <a:ea typeface="ＭＳ Ｐゴシック" panose="020B0600070205080204" pitchFamily="34" charset="-128"/>
              </a:rPr>
              <a:t>Pump1 on/off status</a:t>
            </a:r>
          </a:p>
          <a:p>
            <a:pPr lvl="1"/>
            <a:r>
              <a:rPr lang="en-US" altLang="en-US">
                <a:ea typeface="ＭＳ Ｐゴシック" panose="020B0600070205080204" pitchFamily="34" charset="-128"/>
              </a:rPr>
              <a:t>Pump2 on/off status</a:t>
            </a:r>
          </a:p>
          <a:p>
            <a:pPr lvl="1"/>
            <a:r>
              <a:rPr lang="en-US" altLang="en-US">
                <a:ea typeface="ＭＳ Ｐゴシック" panose="020B0600070205080204" pitchFamily="34" charset="-128"/>
              </a:rPr>
              <a:t>Number of running pumps</a:t>
            </a:r>
          </a:p>
          <a:p>
            <a:pPr lvl="1"/>
            <a:r>
              <a:rPr lang="en-US" altLang="en-US">
                <a:ea typeface="ＭＳ Ｐゴシック" panose="020B0600070205080204" pitchFamily="34" charset="-128"/>
              </a:rPr>
              <a:t>Configurable number of desired pumps</a:t>
            </a:r>
          </a:p>
          <a:p>
            <a:endParaRPr lang="en-US" altLang="en-US">
              <a:ea typeface="ＭＳ Ｐゴシック" panose="020B0600070205080204" pitchFamily="34" charset="-128"/>
            </a:endParaRPr>
          </a:p>
          <a:p>
            <a:r>
              <a:rPr lang="en-US" altLang="en-US">
                <a:ea typeface="ＭＳ Ｐゴシック" panose="020B0600070205080204" pitchFamily="34" charset="-128"/>
              </a:rPr>
              <a:t>Alarm System: Running == Desired?</a:t>
            </a:r>
          </a:p>
          <a:p>
            <a:pPr lvl="1"/>
            <a:r>
              <a:rPr lang="en-US" altLang="en-US">
                <a:ea typeface="ＭＳ Ｐゴシック" panose="020B0600070205080204" pitchFamily="34" charset="-128"/>
              </a:rPr>
              <a:t>… with delay to handle tests, switchover</a:t>
            </a:r>
          </a:p>
          <a:p>
            <a:r>
              <a:rPr lang="en-US" altLang="en-US">
                <a:ea typeface="ＭＳ Ｐゴシック" panose="020B0600070205080204" pitchFamily="34" charset="-128"/>
              </a:rPr>
              <a:t>Same applies to devices that are only needed on-demand</a:t>
            </a:r>
          </a:p>
          <a:p>
            <a:endParaRPr lang="en-US" altLang="en-US">
              <a:ea typeface="ＭＳ Ｐゴシック" panose="020B0600070205080204" pitchFamily="34" charset="-128"/>
            </a:endParaRPr>
          </a:p>
        </p:txBody>
      </p:sp>
      <p:sp>
        <p:nvSpPr>
          <p:cNvPr id="4" name="Rectangle 3">
            <a:extLst>
              <a:ext uri="{FF2B5EF4-FFF2-40B4-BE49-F238E27FC236}">
                <a16:creationId xmlns:a16="http://schemas.microsoft.com/office/drawing/2014/main" id="{43E48009-E18D-744C-9E1C-41D48134CC27}"/>
              </a:ext>
            </a:extLst>
          </p:cNvPr>
          <p:cNvSpPr/>
          <p:nvPr/>
        </p:nvSpPr>
        <p:spPr bwMode="auto">
          <a:xfrm>
            <a:off x="8043864" y="930275"/>
            <a:ext cx="746125" cy="274638"/>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5" name="Oval 4">
            <a:extLst>
              <a:ext uri="{FF2B5EF4-FFF2-40B4-BE49-F238E27FC236}">
                <a16:creationId xmlns:a16="http://schemas.microsoft.com/office/drawing/2014/main" id="{CF0342BA-BB76-144B-A4FC-F4607363959B}"/>
              </a:ext>
            </a:extLst>
          </p:cNvPr>
          <p:cNvSpPr/>
          <p:nvPr/>
        </p:nvSpPr>
        <p:spPr bwMode="auto">
          <a:xfrm>
            <a:off x="7664451" y="930275"/>
            <a:ext cx="773113" cy="693738"/>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cxnSp>
        <p:nvCxnSpPr>
          <p:cNvPr id="32773" name="Straight Connector 5">
            <a:extLst>
              <a:ext uri="{FF2B5EF4-FFF2-40B4-BE49-F238E27FC236}">
                <a16:creationId xmlns:a16="http://schemas.microsoft.com/office/drawing/2014/main" id="{0850669A-C63D-324B-8D37-370EF83C6B18}"/>
              </a:ext>
            </a:extLst>
          </p:cNvPr>
          <p:cNvCxnSpPr>
            <a:cxnSpLocks noChangeShapeType="1"/>
            <a:endCxn id="5" idx="2"/>
          </p:cNvCxnSpPr>
          <p:nvPr/>
        </p:nvCxnSpPr>
        <p:spPr bwMode="auto">
          <a:xfrm flipV="1">
            <a:off x="6354764" y="1276350"/>
            <a:ext cx="1309687" cy="63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cxnSp>
        <p:nvCxnSpPr>
          <p:cNvPr id="32774" name="Straight Connector 6">
            <a:extLst>
              <a:ext uri="{FF2B5EF4-FFF2-40B4-BE49-F238E27FC236}">
                <a16:creationId xmlns:a16="http://schemas.microsoft.com/office/drawing/2014/main" id="{104FB4B6-6B3D-684E-966C-AD239B972FE6}"/>
              </a:ext>
            </a:extLst>
          </p:cNvPr>
          <p:cNvCxnSpPr>
            <a:cxnSpLocks noChangeShapeType="1"/>
            <a:stCxn id="4" idx="3"/>
          </p:cNvCxnSpPr>
          <p:nvPr/>
        </p:nvCxnSpPr>
        <p:spPr bwMode="auto">
          <a:xfrm>
            <a:off x="8789989" y="1066800"/>
            <a:ext cx="930275" cy="206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
        <p:nvSpPr>
          <p:cNvPr id="8" name="Rectangle 7">
            <a:extLst>
              <a:ext uri="{FF2B5EF4-FFF2-40B4-BE49-F238E27FC236}">
                <a16:creationId xmlns:a16="http://schemas.microsoft.com/office/drawing/2014/main" id="{94653998-24EB-0845-9968-DF6ACF367D2E}"/>
              </a:ext>
            </a:extLst>
          </p:cNvPr>
          <p:cNvSpPr/>
          <p:nvPr/>
        </p:nvSpPr>
        <p:spPr bwMode="auto">
          <a:xfrm>
            <a:off x="8026401" y="1933575"/>
            <a:ext cx="746125" cy="274638"/>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9" name="Oval 8">
            <a:extLst>
              <a:ext uri="{FF2B5EF4-FFF2-40B4-BE49-F238E27FC236}">
                <a16:creationId xmlns:a16="http://schemas.microsoft.com/office/drawing/2014/main" id="{C8A40D1F-90C2-7F4E-96D9-FA85E5675686}"/>
              </a:ext>
            </a:extLst>
          </p:cNvPr>
          <p:cNvSpPr/>
          <p:nvPr/>
        </p:nvSpPr>
        <p:spPr bwMode="auto">
          <a:xfrm>
            <a:off x="7646988" y="1933575"/>
            <a:ext cx="773112" cy="693738"/>
          </a:xfrm>
          <a:prstGeom prst="ellipse">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cxnSp>
        <p:nvCxnSpPr>
          <p:cNvPr id="32777" name="Shape 9">
            <a:extLst>
              <a:ext uri="{FF2B5EF4-FFF2-40B4-BE49-F238E27FC236}">
                <a16:creationId xmlns:a16="http://schemas.microsoft.com/office/drawing/2014/main" id="{4E0EDC10-9756-474E-9BCA-AC49B533FBBF}"/>
              </a:ext>
            </a:extLst>
          </p:cNvPr>
          <p:cNvCxnSpPr>
            <a:cxnSpLocks noChangeShapeType="1"/>
            <a:endCxn id="9" idx="2"/>
          </p:cNvCxnSpPr>
          <p:nvPr/>
        </p:nvCxnSpPr>
        <p:spPr bwMode="auto">
          <a:xfrm rot="16200000" flipH="1">
            <a:off x="6771482" y="1404144"/>
            <a:ext cx="969962" cy="781050"/>
          </a:xfrm>
          <a:prstGeom prst="bentConnector2">
            <a:avLst/>
          </a:prstGeom>
          <a:noFill/>
          <a:ln w="57150">
            <a:solidFill>
              <a:schemeClr val="tx1"/>
            </a:solidFill>
            <a:round/>
            <a:headEnd/>
            <a:tailEnd/>
          </a:ln>
          <a:extLst>
            <a:ext uri="{909E8E84-426E-40DD-AFC4-6F175D3DCCD1}">
              <a14:hiddenFill xmlns:a14="http://schemas.microsoft.com/office/drawing/2010/main">
                <a:noFill/>
              </a14:hiddenFill>
            </a:ext>
          </a:extLst>
        </p:spPr>
      </p:cxnSp>
      <p:cxnSp>
        <p:nvCxnSpPr>
          <p:cNvPr id="32778" name="Shape 10">
            <a:extLst>
              <a:ext uri="{FF2B5EF4-FFF2-40B4-BE49-F238E27FC236}">
                <a16:creationId xmlns:a16="http://schemas.microsoft.com/office/drawing/2014/main" id="{0F245A13-F530-1B43-B3A2-DEB78D5B1C51}"/>
              </a:ext>
            </a:extLst>
          </p:cNvPr>
          <p:cNvCxnSpPr>
            <a:cxnSpLocks noChangeShapeType="1"/>
            <a:endCxn id="8" idx="3"/>
          </p:cNvCxnSpPr>
          <p:nvPr/>
        </p:nvCxnSpPr>
        <p:spPr bwMode="auto">
          <a:xfrm rot="5400000">
            <a:off x="8565357" y="1294607"/>
            <a:ext cx="982662" cy="568325"/>
          </a:xfrm>
          <a:prstGeom prst="bentConnector2">
            <a:avLst/>
          </a:prstGeom>
          <a:noFill/>
          <a:ln w="57150">
            <a:solidFill>
              <a:schemeClr val="tx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09C4042E-80F4-AB4F-A55C-DA9CA7E7EE82}"/>
              </a:ext>
            </a:extLst>
          </p:cNvPr>
          <p:cNvSpPr>
            <a:spLocks noChangeArrowheads="1"/>
          </p:cNvSpPr>
          <p:nvPr/>
        </p:nvSpPr>
        <p:spPr bwMode="auto">
          <a:xfrm>
            <a:off x="8924926" y="468314"/>
            <a:ext cx="328613" cy="395287"/>
          </a:xfrm>
          <a:prstGeom prst="rect">
            <a:avLst/>
          </a:prstGeom>
          <a:noFill/>
          <a:ln w="9525">
            <a:solidFill>
              <a:srgbClr val="0E96FF"/>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lstStyle/>
          <a:p>
            <a:pPr>
              <a:defRPr/>
            </a:pPr>
            <a:r>
              <a:rPr lang="en-US">
                <a:latin typeface="Arial" charset="0"/>
                <a:ea typeface="ＭＳ Ｐゴシック" charset="-128"/>
                <a:cs typeface="ＭＳ Ｐゴシック" charset="-128"/>
              </a:rPr>
              <a:t>1</a:t>
            </a:r>
          </a:p>
        </p:txBody>
      </p:sp>
      <p:sp>
        <p:nvSpPr>
          <p:cNvPr id="13" name="Rectangle 12">
            <a:extLst>
              <a:ext uri="{FF2B5EF4-FFF2-40B4-BE49-F238E27FC236}">
                <a16:creationId xmlns:a16="http://schemas.microsoft.com/office/drawing/2014/main" id="{9721C700-9E37-3C49-9D74-1DD005B93BB8}"/>
              </a:ext>
            </a:extLst>
          </p:cNvPr>
          <p:cNvSpPr>
            <a:spLocks noChangeArrowheads="1"/>
          </p:cNvSpPr>
          <p:nvPr/>
        </p:nvSpPr>
        <p:spPr bwMode="auto">
          <a:xfrm>
            <a:off x="6850064" y="468313"/>
            <a:ext cx="1976437" cy="3937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atin typeface="Arial" charset="0"/>
                <a:ea typeface="ＭＳ Ｐゴシック" charset="-128"/>
                <a:cs typeface="ＭＳ Ｐゴシック" charset="-128"/>
              </a:rPr>
              <a:t>Required Pumps:</a:t>
            </a:r>
          </a:p>
        </p:txBody>
      </p:sp>
    </p:spTree>
    <p:extLst>
      <p:ext uri="{BB962C8B-B14F-4D97-AF65-F5344CB8AC3E}">
        <p14:creationId xmlns:p14="http://schemas.microsoft.com/office/powerpoint/2010/main" val="408141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8536-192C-4B45-8722-5556B2A12365}"/>
              </a:ext>
            </a:extLst>
          </p:cNvPr>
          <p:cNvSpPr>
            <a:spLocks noGrp="1"/>
          </p:cNvSpPr>
          <p:nvPr>
            <p:ph type="title"/>
          </p:nvPr>
        </p:nvSpPr>
        <p:spPr/>
        <p:txBody>
          <a:bodyPr/>
          <a:lstStyle/>
          <a:p>
            <a:r>
              <a:rPr lang="en-US" dirty="0"/>
              <a:t>Create Alarms in PLC or in IOC?</a:t>
            </a:r>
          </a:p>
        </p:txBody>
      </p:sp>
      <p:sp>
        <p:nvSpPr>
          <p:cNvPr id="3" name="Content Placeholder 2">
            <a:extLst>
              <a:ext uri="{FF2B5EF4-FFF2-40B4-BE49-F238E27FC236}">
                <a16:creationId xmlns:a16="http://schemas.microsoft.com/office/drawing/2014/main" id="{4C4AD69D-E23D-EF42-A141-4FD3C5977D7A}"/>
              </a:ext>
            </a:extLst>
          </p:cNvPr>
          <p:cNvSpPr>
            <a:spLocks noGrp="1"/>
          </p:cNvSpPr>
          <p:nvPr>
            <p:ph idx="1"/>
          </p:nvPr>
        </p:nvSpPr>
        <p:spPr>
          <a:xfrm>
            <a:off x="6348413" y="930858"/>
            <a:ext cx="5351641" cy="4764945"/>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n-US" sz="1400" dirty="0">
                <a:latin typeface="Courier" pitchFamily="2" charset="0"/>
              </a:rPr>
              <a:t># All in one record</a:t>
            </a:r>
            <a:br>
              <a:rPr lang="en-US" sz="1400" dirty="0">
                <a:latin typeface="Courier" pitchFamily="2" charset="0"/>
              </a:rPr>
            </a:br>
            <a:r>
              <a:rPr lang="en-US" sz="1400" dirty="0">
                <a:latin typeface="Courier" pitchFamily="2" charset="0"/>
              </a:rPr>
              <a:t>record(ai, “</a:t>
            </a:r>
            <a:r>
              <a:rPr lang="en-US" sz="1400" dirty="0" err="1">
                <a:latin typeface="Courier" pitchFamily="2" charset="0"/>
              </a:rPr>
              <a:t>plc_value</a:t>
            </a:r>
            <a:r>
              <a:rPr lang="en-US" sz="1400" dirty="0">
                <a:latin typeface="Courier" pitchFamily="2" charset="0"/>
              </a:rPr>
              <a:t>”)</a:t>
            </a:r>
            <a:br>
              <a:rPr lang="en-US" sz="1400" dirty="0">
                <a:latin typeface="Courier" pitchFamily="2" charset="0"/>
              </a:rPr>
            </a:br>
            <a:r>
              <a:rPr lang="en-US" sz="1400" dirty="0">
                <a:latin typeface="Courier" pitchFamily="2" charset="0"/>
              </a:rPr>
              <a:t>{</a:t>
            </a:r>
            <a:br>
              <a:rPr lang="en-US" sz="1400" dirty="0">
                <a:latin typeface="Courier" pitchFamily="2" charset="0"/>
              </a:rPr>
            </a:br>
            <a:r>
              <a:rPr lang="en-US" sz="1400" dirty="0">
                <a:latin typeface="Courier" pitchFamily="2" charset="0"/>
              </a:rPr>
              <a:t>    field(DTYP, “</a:t>
            </a:r>
            <a:r>
              <a:rPr lang="en-US" sz="1400" dirty="0" err="1">
                <a:latin typeface="Courier" pitchFamily="2" charset="0"/>
              </a:rPr>
              <a:t>EtherIP</a:t>
            </a:r>
            <a:r>
              <a:rPr lang="en-US" sz="1400" dirty="0">
                <a:latin typeface="Courier" pitchFamily="2" charset="0"/>
              </a:rPr>
              <a:t>”)</a:t>
            </a:r>
            <a:br>
              <a:rPr lang="en-US" sz="1400" dirty="0">
                <a:latin typeface="Courier" pitchFamily="2" charset="0"/>
              </a:rPr>
            </a:br>
            <a:r>
              <a:rPr lang="en-US" sz="1400" dirty="0">
                <a:latin typeface="Courier" pitchFamily="2" charset="0"/>
              </a:rPr>
              <a:t>    field(INP, “@plc tags[42]”)</a:t>
            </a:r>
            <a:br>
              <a:rPr lang="en-US" sz="1400" dirty="0">
                <a:latin typeface="Courier" pitchFamily="2" charset="0"/>
              </a:rPr>
            </a:br>
            <a:r>
              <a:rPr lang="en-US" sz="1400" dirty="0">
                <a:latin typeface="Courier" pitchFamily="2" charset="0"/>
              </a:rPr>
              <a:t>    field(HIGH, “95”)</a:t>
            </a:r>
            <a:br>
              <a:rPr lang="en-US" sz="1400" dirty="0">
                <a:latin typeface="Courier" pitchFamily="2" charset="0"/>
              </a:rPr>
            </a:br>
            <a:r>
              <a:rPr lang="en-US" sz="1400" dirty="0">
                <a:latin typeface="Courier" pitchFamily="2" charset="0"/>
              </a:rPr>
              <a:t>    field(HSV,  “MINOR”)</a:t>
            </a:r>
            <a:br>
              <a:rPr lang="en-US" sz="1400" dirty="0">
                <a:latin typeface="Courier" pitchFamily="2" charset="0"/>
              </a:rPr>
            </a:br>
            <a:r>
              <a:rPr lang="en-US" sz="1400" dirty="0">
                <a:latin typeface="Courier" pitchFamily="2" charset="0"/>
              </a:rPr>
              <a:t>    field(HYST, “5”)</a:t>
            </a:r>
            <a:br>
              <a:rPr lang="en-US" sz="1400" dirty="0">
                <a:latin typeface="Courier" pitchFamily="2" charset="0"/>
              </a:rPr>
            </a:br>
            <a:r>
              <a:rPr lang="en-US" sz="1400" dirty="0">
                <a:latin typeface="Courier" pitchFamily="2" charset="0"/>
              </a:rPr>
              <a:t>}</a:t>
            </a:r>
          </a:p>
        </p:txBody>
      </p:sp>
      <p:sp>
        <p:nvSpPr>
          <p:cNvPr id="4" name="Content Placeholder 2">
            <a:extLst>
              <a:ext uri="{FF2B5EF4-FFF2-40B4-BE49-F238E27FC236}">
                <a16:creationId xmlns:a16="http://schemas.microsoft.com/office/drawing/2014/main" id="{8E6AC326-62CF-CE43-AF0C-086138E6B1AC}"/>
              </a:ext>
            </a:extLst>
          </p:cNvPr>
          <p:cNvSpPr txBox="1">
            <a:spLocks/>
          </p:cNvSpPr>
          <p:nvPr/>
        </p:nvSpPr>
        <p:spPr bwMode="auto">
          <a:xfrm>
            <a:off x="491946" y="930859"/>
            <a:ext cx="5351642" cy="476494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Read just the value</a:t>
            </a:r>
            <a:br>
              <a:rPr lang="en-US" sz="1400" dirty="0">
                <a:latin typeface="Courier" pitchFamily="2" charset="0"/>
              </a:rPr>
            </a:br>
            <a:r>
              <a:rPr lang="en-US" sz="1400" dirty="0">
                <a:latin typeface="Courier" pitchFamily="2" charset="0"/>
              </a:rPr>
              <a:t>record(ai, “</a:t>
            </a:r>
            <a:r>
              <a:rPr lang="en-US" sz="1400" dirty="0" err="1">
                <a:latin typeface="Courier" pitchFamily="2" charset="0"/>
              </a:rPr>
              <a:t>plc_value</a:t>
            </a:r>
            <a:r>
              <a:rPr lang="en-US" sz="1400" dirty="0">
                <a:latin typeface="Courier" pitchFamily="2" charset="0"/>
              </a:rPr>
              <a:t>”)</a:t>
            </a:r>
            <a:br>
              <a:rPr lang="en-US" sz="1400" dirty="0">
                <a:latin typeface="Courier" pitchFamily="2" charset="0"/>
              </a:rPr>
            </a:br>
            <a:r>
              <a:rPr lang="en-US" sz="1400" dirty="0">
                <a:latin typeface="Courier" pitchFamily="2" charset="0"/>
              </a:rPr>
              <a:t>{</a:t>
            </a:r>
            <a:br>
              <a:rPr lang="en-US" sz="1400" dirty="0">
                <a:latin typeface="Courier" pitchFamily="2" charset="0"/>
              </a:rPr>
            </a:br>
            <a:r>
              <a:rPr lang="en-US" sz="1400" dirty="0">
                <a:latin typeface="Courier" pitchFamily="2" charset="0"/>
              </a:rPr>
              <a:t>    field(DTYP, “</a:t>
            </a:r>
            <a:r>
              <a:rPr lang="en-US" sz="1400" dirty="0" err="1">
                <a:latin typeface="Courier" pitchFamily="2" charset="0"/>
              </a:rPr>
              <a:t>EtherIP</a:t>
            </a:r>
            <a:r>
              <a:rPr lang="en-US" sz="1400" dirty="0">
                <a:latin typeface="Courier" pitchFamily="2" charset="0"/>
              </a:rPr>
              <a:t>”)</a:t>
            </a:r>
            <a:br>
              <a:rPr lang="en-US" sz="1400" dirty="0">
                <a:latin typeface="Courier" pitchFamily="2" charset="0"/>
              </a:rPr>
            </a:br>
            <a:r>
              <a:rPr lang="en-US" sz="1400" dirty="0">
                <a:latin typeface="Courier" pitchFamily="2" charset="0"/>
              </a:rPr>
              <a:t>    field(INP, “@plc tags[42]”)</a:t>
            </a:r>
            <a:br>
              <a:rPr lang="en-US" sz="1400" dirty="0">
                <a:latin typeface="Courier" pitchFamily="2" charset="0"/>
              </a:rPr>
            </a:br>
            <a:r>
              <a:rPr lang="en-US" sz="1400" dirty="0">
                <a:latin typeface="Courier" pitchFamily="2" charset="0"/>
              </a:rPr>
              <a:t>}</a:t>
            </a:r>
            <a:br>
              <a:rPr lang="en-US" sz="1400" dirty="0">
                <a:latin typeface="Courier" pitchFamily="2" charset="0"/>
              </a:rPr>
            </a:br>
            <a:br>
              <a:rPr lang="en-US" sz="1400" dirty="0">
                <a:latin typeface="Courier" pitchFamily="2" charset="0"/>
              </a:rPr>
            </a:br>
            <a:r>
              <a:rPr lang="en-US" sz="1400" dirty="0">
                <a:latin typeface="Courier" pitchFamily="2" charset="0"/>
              </a:rPr>
              <a:t># Get alarm indicator from PLC</a:t>
            </a:r>
            <a:br>
              <a:rPr lang="en-US" sz="1400" dirty="0">
                <a:latin typeface="Courier" pitchFamily="2" charset="0"/>
              </a:rPr>
            </a:br>
            <a:r>
              <a:rPr lang="en-US" sz="1400" dirty="0">
                <a:latin typeface="Courier" pitchFamily="2" charset="0"/>
              </a:rPr>
              <a:t># and turn into MINOR alarm</a:t>
            </a:r>
            <a:br>
              <a:rPr lang="en-US" sz="1400" dirty="0">
                <a:latin typeface="Courier" pitchFamily="2" charset="0"/>
              </a:rPr>
            </a:br>
            <a:r>
              <a:rPr lang="en-US" sz="1400" dirty="0">
                <a:latin typeface="Courier" pitchFamily="2" charset="0"/>
              </a:rPr>
              <a:t>record(bi, “</a:t>
            </a:r>
            <a:r>
              <a:rPr lang="en-US" sz="1400" dirty="0" err="1">
                <a:latin typeface="Courier" pitchFamily="2" charset="0"/>
              </a:rPr>
              <a:t>plc_alarm</a:t>
            </a:r>
            <a:r>
              <a:rPr lang="en-US" sz="1400" dirty="0">
                <a:latin typeface="Courier" pitchFamily="2" charset="0"/>
              </a:rPr>
              <a:t>”)</a:t>
            </a:r>
            <a:br>
              <a:rPr lang="en-US" sz="1400" dirty="0">
                <a:latin typeface="Courier" pitchFamily="2" charset="0"/>
              </a:rPr>
            </a:br>
            <a:r>
              <a:rPr lang="en-US" sz="1400" dirty="0">
                <a:latin typeface="Courier" pitchFamily="2" charset="0"/>
              </a:rPr>
              <a:t>{</a:t>
            </a:r>
            <a:br>
              <a:rPr lang="en-US" sz="1400" dirty="0">
                <a:latin typeface="Courier" pitchFamily="2" charset="0"/>
              </a:rPr>
            </a:br>
            <a:r>
              <a:rPr lang="en-US" sz="1400" dirty="0">
                <a:latin typeface="Courier" pitchFamily="2" charset="0"/>
              </a:rPr>
              <a:t>    field(DTYP, “</a:t>
            </a:r>
            <a:r>
              <a:rPr lang="en-US" sz="1400" dirty="0" err="1">
                <a:latin typeface="Courier" pitchFamily="2" charset="0"/>
              </a:rPr>
              <a:t>EtherIP</a:t>
            </a:r>
            <a:r>
              <a:rPr lang="en-US" sz="1400" dirty="0">
                <a:latin typeface="Courier" pitchFamily="2" charset="0"/>
              </a:rPr>
              <a:t>”)</a:t>
            </a:r>
            <a:br>
              <a:rPr lang="en-US" sz="1400" dirty="0">
                <a:latin typeface="Courier" pitchFamily="2" charset="0"/>
              </a:rPr>
            </a:br>
            <a:r>
              <a:rPr lang="en-US" sz="1400" dirty="0">
                <a:latin typeface="Courier" pitchFamily="2" charset="0"/>
              </a:rPr>
              <a:t>    field(INP, “@plc alarms[42]”)</a:t>
            </a:r>
            <a:br>
              <a:rPr lang="en-US" sz="1400" dirty="0">
                <a:latin typeface="Courier" pitchFamily="2" charset="0"/>
              </a:rPr>
            </a:br>
            <a:r>
              <a:rPr lang="en-US" sz="1400" dirty="0">
                <a:latin typeface="Courier" pitchFamily="2" charset="0"/>
              </a:rPr>
              <a:t>    field(OSV,  “MINOR”)</a:t>
            </a:r>
            <a:br>
              <a:rPr lang="en-US" sz="1400" dirty="0">
                <a:latin typeface="Courier" pitchFamily="2" charset="0"/>
              </a:rPr>
            </a:br>
            <a:r>
              <a:rPr lang="en-US" sz="1400" dirty="0">
                <a:latin typeface="Courier" pitchFamily="2" charset="0"/>
              </a:rPr>
              <a:t>}</a:t>
            </a:r>
          </a:p>
          <a:p>
            <a:pPr marL="0" indent="0">
              <a:buNone/>
            </a:pPr>
            <a:r>
              <a:rPr lang="en-US" sz="1400" dirty="0">
                <a:latin typeface="Courier" pitchFamily="2" charset="0"/>
              </a:rPr>
              <a:t># Optionally, expose the alarm threshold</a:t>
            </a:r>
            <a:br>
              <a:rPr lang="en-US" sz="1400" dirty="0">
                <a:latin typeface="Courier" pitchFamily="2" charset="0"/>
              </a:rPr>
            </a:br>
            <a:r>
              <a:rPr lang="en-US" sz="1400" dirty="0">
                <a:latin typeface="Courier" pitchFamily="2" charset="0"/>
              </a:rPr>
              <a:t># Omit this to hide that in the PLC</a:t>
            </a:r>
            <a:br>
              <a:rPr lang="en-US" sz="1400" dirty="0">
                <a:latin typeface="Courier" pitchFamily="2" charset="0"/>
              </a:rPr>
            </a:br>
            <a:r>
              <a:rPr lang="en-US" sz="1400" dirty="0">
                <a:latin typeface="Courier" pitchFamily="2" charset="0"/>
              </a:rPr>
              <a:t>record(ai, “</a:t>
            </a:r>
            <a:r>
              <a:rPr lang="en-US" sz="1400" dirty="0" err="1">
                <a:latin typeface="Courier" pitchFamily="2" charset="0"/>
              </a:rPr>
              <a:t>plc_threshold</a:t>
            </a:r>
            <a:r>
              <a:rPr lang="en-US" sz="1400" dirty="0">
                <a:latin typeface="Courier" pitchFamily="2" charset="0"/>
              </a:rPr>
              <a:t>”)</a:t>
            </a:r>
            <a:br>
              <a:rPr lang="en-US" sz="1400" dirty="0">
                <a:latin typeface="Courier" pitchFamily="2" charset="0"/>
              </a:rPr>
            </a:br>
            <a:r>
              <a:rPr lang="en-US" sz="1400" dirty="0">
                <a:latin typeface="Courier" pitchFamily="2" charset="0"/>
              </a:rPr>
              <a:t>{</a:t>
            </a:r>
            <a:br>
              <a:rPr lang="en-US" sz="1400" dirty="0">
                <a:latin typeface="Courier" pitchFamily="2" charset="0"/>
              </a:rPr>
            </a:br>
            <a:r>
              <a:rPr lang="en-US" sz="1400" dirty="0">
                <a:latin typeface="Courier" pitchFamily="2" charset="0"/>
              </a:rPr>
              <a:t>    field(DTYP, “</a:t>
            </a:r>
            <a:r>
              <a:rPr lang="en-US" sz="1400" dirty="0" err="1">
                <a:latin typeface="Courier" pitchFamily="2" charset="0"/>
              </a:rPr>
              <a:t>EtherIP</a:t>
            </a:r>
            <a:r>
              <a:rPr lang="en-US" sz="1400" dirty="0">
                <a:latin typeface="Courier" pitchFamily="2" charset="0"/>
              </a:rPr>
              <a:t>”)</a:t>
            </a:r>
            <a:br>
              <a:rPr lang="en-US" sz="1400" dirty="0">
                <a:latin typeface="Courier" pitchFamily="2" charset="0"/>
              </a:rPr>
            </a:br>
            <a:r>
              <a:rPr lang="en-US" sz="1400" dirty="0">
                <a:latin typeface="Courier" pitchFamily="2" charset="0"/>
              </a:rPr>
              <a:t>    field(INP, “@plc limits[42]”)</a:t>
            </a:r>
            <a:br>
              <a:rPr lang="en-US" sz="1400" dirty="0">
                <a:latin typeface="Courier" pitchFamily="2" charset="0"/>
              </a:rPr>
            </a:br>
            <a:r>
              <a:rPr lang="en-US" sz="1400" dirty="0">
                <a:latin typeface="Courier" pitchFamily="2" charset="0"/>
              </a:rPr>
              <a:t>}</a:t>
            </a:r>
            <a:br>
              <a:rPr lang="en-US" sz="1400" dirty="0">
                <a:latin typeface="Courier" pitchFamily="2" charset="0"/>
              </a:rPr>
            </a:br>
            <a:endParaRPr lang="en-US" dirty="0"/>
          </a:p>
        </p:txBody>
      </p:sp>
    </p:spTree>
    <p:extLst>
      <p:ext uri="{BB962C8B-B14F-4D97-AF65-F5344CB8AC3E}">
        <p14:creationId xmlns:p14="http://schemas.microsoft.com/office/powerpoint/2010/main" val="81393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40AC-06EE-0C40-9C2F-F1783C60E7A2}"/>
              </a:ext>
            </a:extLst>
          </p:cNvPr>
          <p:cNvSpPr>
            <a:spLocks noGrp="1"/>
          </p:cNvSpPr>
          <p:nvPr>
            <p:ph type="title"/>
          </p:nvPr>
        </p:nvSpPr>
        <p:spPr>
          <a:xfrm>
            <a:off x="448055" y="0"/>
            <a:ext cx="11430000" cy="539496"/>
          </a:xfrm>
        </p:spPr>
        <p:txBody>
          <a:bodyPr/>
          <a:lstStyle/>
          <a:p>
            <a:r>
              <a:rPr lang="en-US" dirty="0"/>
              <a:t>Create Alarms in PLC or in IOC?</a:t>
            </a:r>
          </a:p>
        </p:txBody>
      </p:sp>
      <p:sp>
        <p:nvSpPr>
          <p:cNvPr id="3" name="Content Placeholder 2">
            <a:extLst>
              <a:ext uri="{FF2B5EF4-FFF2-40B4-BE49-F238E27FC236}">
                <a16:creationId xmlns:a16="http://schemas.microsoft.com/office/drawing/2014/main" id="{C5B8E29D-AB3F-FF42-9A6C-EDBA5CFEA227}"/>
              </a:ext>
            </a:extLst>
          </p:cNvPr>
          <p:cNvSpPr>
            <a:spLocks noGrp="1"/>
          </p:cNvSpPr>
          <p:nvPr>
            <p:ph idx="1"/>
          </p:nvPr>
        </p:nvSpPr>
        <p:spPr>
          <a:xfrm>
            <a:off x="448055" y="1469612"/>
            <a:ext cx="6067045" cy="4529938"/>
          </a:xfrm>
        </p:spPr>
        <p:txBody>
          <a:bodyPr/>
          <a:lstStyle/>
          <a:p>
            <a:pPr marL="0" indent="0">
              <a:buNone/>
            </a:pPr>
            <a:r>
              <a:rPr lang="en-US" sz="2400" dirty="0"/>
              <a:t>“In IOC is simpler, plus allows knowledgeable users to see configuration (HIGH, HYST, ..) and even change it”</a:t>
            </a:r>
            <a:br>
              <a:rPr lang="en-US" sz="2400" dirty="0"/>
            </a:br>
            <a:br>
              <a:rPr lang="en-US" sz="2400" dirty="0"/>
            </a:br>
            <a:endParaRPr lang="en-US" sz="2400" dirty="0"/>
          </a:p>
          <a:p>
            <a:pPr marL="0" indent="0">
              <a:buNone/>
            </a:pPr>
            <a:r>
              <a:rPr lang="en-US" sz="2400" dirty="0"/>
              <a:t>“You’re right, but interlocks are not alarms. Keep your interlocks in the PLC and show the status via records. Use the IOC for alarms that are meant to help operators, which operators might have to adjust”</a:t>
            </a:r>
          </a:p>
        </p:txBody>
      </p:sp>
      <p:pic>
        <p:nvPicPr>
          <p:cNvPr id="5" name="Graphic 4" descr="Female Profile outline">
            <a:extLst>
              <a:ext uri="{FF2B5EF4-FFF2-40B4-BE49-F238E27FC236}">
                <a16:creationId xmlns:a16="http://schemas.microsoft.com/office/drawing/2014/main" id="{B9FA6983-87F4-EE49-B2A5-D270F7AA6D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9800" y="539496"/>
            <a:ext cx="914400" cy="914400"/>
          </a:xfrm>
          <a:prstGeom prst="rect">
            <a:avLst/>
          </a:prstGeom>
        </p:spPr>
      </p:pic>
      <p:pic>
        <p:nvPicPr>
          <p:cNvPr id="7" name="Graphic 6" descr="Male profile outline">
            <a:extLst>
              <a:ext uri="{FF2B5EF4-FFF2-40B4-BE49-F238E27FC236}">
                <a16:creationId xmlns:a16="http://schemas.microsoft.com/office/drawing/2014/main" id="{3EC9CA15-41DC-CF47-93E9-7C034C3B8C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8387" y="539496"/>
            <a:ext cx="914400" cy="914400"/>
          </a:xfrm>
          <a:prstGeom prst="rect">
            <a:avLst/>
          </a:prstGeom>
        </p:spPr>
      </p:pic>
      <p:sp>
        <p:nvSpPr>
          <p:cNvPr id="8" name="Content Placeholder 2">
            <a:extLst>
              <a:ext uri="{FF2B5EF4-FFF2-40B4-BE49-F238E27FC236}">
                <a16:creationId xmlns:a16="http://schemas.microsoft.com/office/drawing/2014/main" id="{9F7A5BEF-1757-7F40-B623-572D98BE11E4}"/>
              </a:ext>
            </a:extLst>
          </p:cNvPr>
          <p:cNvSpPr txBox="1">
            <a:spLocks/>
          </p:cNvSpPr>
          <p:nvPr/>
        </p:nvSpPr>
        <p:spPr bwMode="auto">
          <a:xfrm>
            <a:off x="6451975" y="2415713"/>
            <a:ext cx="6067045" cy="4529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“But this is an important interlock, it’s handled by the PLC, and nobody should be able to change it from the outside”</a:t>
            </a:r>
          </a:p>
        </p:txBody>
      </p:sp>
    </p:spTree>
    <p:extLst>
      <p:ext uri="{BB962C8B-B14F-4D97-AF65-F5344CB8AC3E}">
        <p14:creationId xmlns:p14="http://schemas.microsoft.com/office/powerpoint/2010/main" val="25919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6FE94E02-1AF2-AF48-9279-C7E9ABE291C4}"/>
              </a:ext>
            </a:extLst>
          </p:cNvPr>
          <p:cNvSpPr>
            <a:spLocks noGrp="1"/>
          </p:cNvSpPr>
          <p:nvPr>
            <p:ph type="title"/>
          </p:nvPr>
        </p:nvSpPr>
        <p:spPr/>
        <p:txBody>
          <a:bodyPr/>
          <a:lstStyle/>
          <a:p>
            <a:r>
              <a:rPr lang="en-US" altLang="en-US" dirty="0">
                <a:ea typeface="ＭＳ Ｐゴシック" panose="020B0600070205080204" pitchFamily="34" charset="-128"/>
              </a:rPr>
              <a:t>Review: How Many alarms in last week?</a:t>
            </a:r>
          </a:p>
        </p:txBody>
      </p:sp>
      <p:pic>
        <p:nvPicPr>
          <p:cNvPr id="3" name="Picture 2">
            <a:extLst>
              <a:ext uri="{FF2B5EF4-FFF2-40B4-BE49-F238E27FC236}">
                <a16:creationId xmlns:a16="http://schemas.microsoft.com/office/drawing/2014/main" id="{FCD9EA22-293B-2640-AB05-D605343691B0}"/>
              </a:ext>
            </a:extLst>
          </p:cNvPr>
          <p:cNvPicPr>
            <a:picLocks noChangeAspect="1"/>
          </p:cNvPicPr>
          <p:nvPr/>
        </p:nvPicPr>
        <p:blipFill>
          <a:blip r:embed="rId2"/>
          <a:stretch>
            <a:fillRect/>
          </a:stretch>
        </p:blipFill>
        <p:spPr>
          <a:xfrm>
            <a:off x="520877" y="971548"/>
            <a:ext cx="8523732" cy="253117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2C2C09B-DDFE-8349-A29B-1FAEEB4619B2}"/>
              </a:ext>
            </a:extLst>
          </p:cNvPr>
          <p:cNvPicPr>
            <a:picLocks noChangeAspect="1"/>
          </p:cNvPicPr>
          <p:nvPr/>
        </p:nvPicPr>
        <p:blipFill>
          <a:blip r:embed="rId3"/>
          <a:stretch>
            <a:fillRect/>
          </a:stretch>
        </p:blipFill>
        <p:spPr>
          <a:xfrm>
            <a:off x="4558019" y="3869957"/>
            <a:ext cx="7113104" cy="2828714"/>
          </a:xfrm>
          <a:prstGeom prst="rect">
            <a:avLst/>
          </a:prstGeom>
          <a:ln>
            <a:noFill/>
          </a:ln>
          <a:effectLst>
            <a:outerShdw blurRad="292100" dist="139700" dir="2700000" algn="tl" rotWithShape="0">
              <a:srgbClr val="333333">
                <a:alpha val="65000"/>
              </a:srgbClr>
            </a:outerShdw>
          </a:effectLst>
        </p:spPr>
      </p:pic>
      <p:sp>
        <p:nvSpPr>
          <p:cNvPr id="15" name="Title 1">
            <a:extLst>
              <a:ext uri="{FF2B5EF4-FFF2-40B4-BE49-F238E27FC236}">
                <a16:creationId xmlns:a16="http://schemas.microsoft.com/office/drawing/2014/main" id="{8E6B533A-5673-5C43-8F83-0567A479A464}"/>
              </a:ext>
            </a:extLst>
          </p:cNvPr>
          <p:cNvSpPr txBox="1">
            <a:spLocks/>
          </p:cNvSpPr>
          <p:nvPr/>
        </p:nvSpPr>
        <p:spPr bwMode="auto">
          <a:xfrm>
            <a:off x="6625160" y="4113783"/>
            <a:ext cx="3965911"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altLang="en-US" dirty="0">
                <a:ea typeface="ＭＳ Ｐゴシック" panose="020B0600070205080204" pitchFamily="34" charset="-128"/>
              </a:rPr>
              <a:t>Top 10 in last 24 h?</a:t>
            </a:r>
          </a:p>
        </p:txBody>
      </p:sp>
    </p:spTree>
    <p:extLst>
      <p:ext uri="{BB962C8B-B14F-4D97-AF65-F5344CB8AC3E}">
        <p14:creationId xmlns:p14="http://schemas.microsoft.com/office/powerpoint/2010/main" val="117969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C234B83B-373F-6D44-81DC-BB11E3CC0638}"/>
              </a:ext>
            </a:extLst>
          </p:cNvPr>
          <p:cNvSpPr>
            <a:spLocks noGrp="1"/>
          </p:cNvSpPr>
          <p:nvPr>
            <p:ph type="title"/>
          </p:nvPr>
        </p:nvSpPr>
        <p:spPr>
          <a:xfrm>
            <a:off x="1635125" y="177800"/>
            <a:ext cx="8229600" cy="535531"/>
          </a:xfrm>
        </p:spPr>
        <p:txBody>
          <a:bodyPr/>
          <a:lstStyle/>
          <a:p>
            <a:r>
              <a:rPr lang="en-US" altLang="en-US">
                <a:ea typeface="ＭＳ Ｐゴシック" panose="020B0600070205080204" pitchFamily="34" charset="-128"/>
              </a:rPr>
              <a:t>Alarm System Components</a:t>
            </a:r>
          </a:p>
        </p:txBody>
      </p:sp>
      <p:pic>
        <p:nvPicPr>
          <p:cNvPr id="18434" name="Picture 4" descr="puzzlefour.gif">
            <a:extLst>
              <a:ext uri="{FF2B5EF4-FFF2-40B4-BE49-F238E27FC236}">
                <a16:creationId xmlns:a16="http://schemas.microsoft.com/office/drawing/2014/main" id="{69CE5334-84A7-D140-B23A-E996620B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1716088"/>
            <a:ext cx="32861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2 5">
            <a:extLst>
              <a:ext uri="{FF2B5EF4-FFF2-40B4-BE49-F238E27FC236}">
                <a16:creationId xmlns:a16="http://schemas.microsoft.com/office/drawing/2014/main" id="{E9C868D8-876F-D449-B5A5-51E5EF1B2086}"/>
              </a:ext>
            </a:extLst>
          </p:cNvPr>
          <p:cNvSpPr>
            <a:spLocks/>
          </p:cNvSpPr>
          <p:nvPr/>
        </p:nvSpPr>
        <p:spPr bwMode="auto">
          <a:xfrm>
            <a:off x="8001000" y="4154488"/>
            <a:ext cx="2362200" cy="381000"/>
          </a:xfrm>
          <a:prstGeom prst="borderCallout2">
            <a:avLst>
              <a:gd name="adj1" fmla="val 18750"/>
              <a:gd name="adj2" fmla="val -8333"/>
              <a:gd name="adj3" fmla="val 18750"/>
              <a:gd name="adj4" fmla="val -16667"/>
              <a:gd name="adj5" fmla="val -57866"/>
              <a:gd name="adj6" fmla="val -53792"/>
            </a:avLst>
          </a:prstGeom>
          <a:noFill/>
          <a:ln w="28575">
            <a:solidFill>
              <a:srgbClr val="FF6600"/>
            </a:solidFill>
            <a:round/>
            <a:headEnd/>
            <a:tailEnd type="triangle" w="lg" len="lg"/>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dirty="0">
                <a:latin typeface="+mn-lt"/>
                <a:ea typeface="ＭＳ Ｐゴシック" charset="-128"/>
              </a:rPr>
              <a:t>Control System</a:t>
            </a:r>
          </a:p>
        </p:txBody>
      </p:sp>
      <p:sp>
        <p:nvSpPr>
          <p:cNvPr id="7" name="Line Callout 2 6">
            <a:extLst>
              <a:ext uri="{FF2B5EF4-FFF2-40B4-BE49-F238E27FC236}">
                <a16:creationId xmlns:a16="http://schemas.microsoft.com/office/drawing/2014/main" id="{62DE977C-C1AA-B04A-A0FE-26AC9EE9634C}"/>
              </a:ext>
            </a:extLst>
          </p:cNvPr>
          <p:cNvSpPr>
            <a:spLocks/>
          </p:cNvSpPr>
          <p:nvPr/>
        </p:nvSpPr>
        <p:spPr bwMode="auto">
          <a:xfrm>
            <a:off x="1828800" y="4078288"/>
            <a:ext cx="2362200" cy="381000"/>
          </a:xfrm>
          <a:prstGeom prst="borderCallout2">
            <a:avLst>
              <a:gd name="adj1" fmla="val -2894"/>
              <a:gd name="adj2" fmla="val 49972"/>
              <a:gd name="adj3" fmla="val -137088"/>
              <a:gd name="adj4" fmla="val 78644"/>
              <a:gd name="adj5" fmla="val -131458"/>
              <a:gd name="adj6" fmla="val 113787"/>
            </a:avLst>
          </a:prstGeom>
          <a:noFill/>
          <a:ln w="28575">
            <a:solidFill>
              <a:srgbClr val="FF6600"/>
            </a:solidFill>
            <a:round/>
            <a:headEnd/>
            <a:tailEnd type="triangle" w="lg" len="lg"/>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Alarm Server, …</a:t>
            </a:r>
          </a:p>
        </p:txBody>
      </p:sp>
      <p:sp>
        <p:nvSpPr>
          <p:cNvPr id="8" name="Line Callout 2 7">
            <a:extLst>
              <a:ext uri="{FF2B5EF4-FFF2-40B4-BE49-F238E27FC236}">
                <a16:creationId xmlns:a16="http://schemas.microsoft.com/office/drawing/2014/main" id="{03A6023A-B17F-4447-8FAB-35C1DF3ECB57}"/>
              </a:ext>
            </a:extLst>
          </p:cNvPr>
          <p:cNvSpPr>
            <a:spLocks/>
          </p:cNvSpPr>
          <p:nvPr/>
        </p:nvSpPr>
        <p:spPr bwMode="auto">
          <a:xfrm>
            <a:off x="1676400" y="1716088"/>
            <a:ext cx="2362200" cy="381000"/>
          </a:xfrm>
          <a:prstGeom prst="borderCallout2">
            <a:avLst>
              <a:gd name="adj1" fmla="val 105329"/>
              <a:gd name="adj2" fmla="val 49625"/>
              <a:gd name="adj3" fmla="val 202727"/>
              <a:gd name="adj4" fmla="val 75852"/>
              <a:gd name="adj5" fmla="val 223509"/>
              <a:gd name="adj6" fmla="val 119722"/>
            </a:avLst>
          </a:prstGeom>
          <a:noFill/>
          <a:ln w="28575">
            <a:solidFill>
              <a:srgbClr val="FF6600"/>
            </a:solidFill>
            <a:round/>
            <a:headEnd/>
            <a:tailEnd type="triangle" w="lg" len="lg"/>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dirty="0">
                <a:ea typeface="ＭＳ Ｐゴシック" charset="-128"/>
              </a:rPr>
              <a:t>User Interface</a:t>
            </a:r>
            <a:endParaRPr lang="en-US" dirty="0">
              <a:latin typeface="+mn-lt"/>
              <a:ea typeface="ＭＳ Ｐゴシック" charset="-128"/>
            </a:endParaRPr>
          </a:p>
        </p:txBody>
      </p:sp>
      <p:sp>
        <p:nvSpPr>
          <p:cNvPr id="9" name="Line Callout 2 8">
            <a:extLst>
              <a:ext uri="{FF2B5EF4-FFF2-40B4-BE49-F238E27FC236}">
                <a16:creationId xmlns:a16="http://schemas.microsoft.com/office/drawing/2014/main" id="{FC3E7B05-35B5-544C-B52E-0C0DFD5417E0}"/>
              </a:ext>
            </a:extLst>
          </p:cNvPr>
          <p:cNvSpPr>
            <a:spLocks/>
          </p:cNvSpPr>
          <p:nvPr/>
        </p:nvSpPr>
        <p:spPr bwMode="auto">
          <a:xfrm>
            <a:off x="7924800" y="1563688"/>
            <a:ext cx="2362200" cy="381000"/>
          </a:xfrm>
          <a:prstGeom prst="borderCallout2">
            <a:avLst>
              <a:gd name="adj1" fmla="val 105329"/>
              <a:gd name="adj2" fmla="val 49625"/>
              <a:gd name="adj3" fmla="val 191903"/>
              <a:gd name="adj4" fmla="val 25926"/>
              <a:gd name="adj5" fmla="val 238662"/>
              <a:gd name="adj6" fmla="val -34593"/>
            </a:avLst>
          </a:prstGeom>
          <a:noFill/>
          <a:ln w="28575">
            <a:solidFill>
              <a:srgbClr val="0000FF"/>
            </a:solidFill>
            <a:round/>
            <a:headEnd/>
            <a:tailEnd type="triangle" w="lg" len="lg"/>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dirty="0">
                <a:ea typeface="ＭＳ Ｐゴシック" charset="-128"/>
              </a:rPr>
              <a:t>Configuration</a:t>
            </a:r>
            <a:endParaRPr lang="en-US" dirty="0">
              <a:latin typeface="+mn-lt"/>
              <a:ea typeface="ＭＳ Ｐゴシック" charset="-128"/>
            </a:endParaRPr>
          </a:p>
        </p:txBody>
      </p:sp>
    </p:spTree>
    <p:extLst>
      <p:ext uri="{BB962C8B-B14F-4D97-AF65-F5344CB8AC3E}">
        <p14:creationId xmlns:p14="http://schemas.microsoft.com/office/powerpoint/2010/main" val="145001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C9445-F993-7748-8C5D-B86070400D41}"/>
              </a:ext>
            </a:extLst>
          </p:cNvPr>
          <p:cNvSpPr>
            <a:spLocks noGrp="1"/>
          </p:cNvSpPr>
          <p:nvPr>
            <p:ph type="title"/>
          </p:nvPr>
        </p:nvSpPr>
        <p:spPr/>
        <p:txBody>
          <a:bodyPr/>
          <a:lstStyle/>
          <a:p>
            <a:r>
              <a:rPr lang="en-US" dirty="0"/>
              <a:t>Suggested Roles</a:t>
            </a:r>
          </a:p>
        </p:txBody>
      </p:sp>
      <p:sp>
        <p:nvSpPr>
          <p:cNvPr id="3" name="Content Placeholder 2">
            <a:extLst>
              <a:ext uri="{FF2B5EF4-FFF2-40B4-BE49-F238E27FC236}">
                <a16:creationId xmlns:a16="http://schemas.microsoft.com/office/drawing/2014/main" id="{5FC36354-8EB7-874F-A9AC-01CD620B84C0}"/>
              </a:ext>
            </a:extLst>
          </p:cNvPr>
          <p:cNvSpPr>
            <a:spLocks noGrp="1"/>
          </p:cNvSpPr>
          <p:nvPr>
            <p:ph idx="1"/>
          </p:nvPr>
        </p:nvSpPr>
        <p:spPr>
          <a:xfrm>
            <a:off x="451614" y="1110953"/>
            <a:ext cx="11419468" cy="4579999"/>
          </a:xfrm>
        </p:spPr>
        <p:txBody>
          <a:bodyPr/>
          <a:lstStyle/>
          <a:p>
            <a:r>
              <a:rPr lang="en-US" dirty="0"/>
              <a:t>Alarms should help operators take correct actions</a:t>
            </a:r>
          </a:p>
          <a:p>
            <a:pPr marL="403225" lvl="1" indent="0">
              <a:buNone/>
            </a:pPr>
            <a:r>
              <a:rPr lang="en-US" dirty="0">
                <a:sym typeface="Wingdings" pitchFamily="2" charset="2"/>
              </a:rPr>
              <a:t> Operators can disable alarms, update guidance</a:t>
            </a:r>
          </a:p>
          <a:p>
            <a:pPr marL="403225" lvl="1" indent="0">
              <a:buNone/>
            </a:pPr>
            <a:r>
              <a:rPr lang="en-US" dirty="0">
                <a:sym typeface="Wingdings" pitchFamily="2" charset="2"/>
              </a:rPr>
              <a:t> Operations leader adds trigger PVs to alarm system,</a:t>
            </a:r>
            <a:br>
              <a:rPr lang="en-US" dirty="0">
                <a:sym typeface="Wingdings" pitchFamily="2" charset="2"/>
              </a:rPr>
            </a:br>
            <a:r>
              <a:rPr lang="en-US" dirty="0">
                <a:sym typeface="Wingdings" pitchFamily="2" charset="2"/>
              </a:rPr>
              <a:t>     with guidance and display links</a:t>
            </a:r>
            <a:br>
              <a:rPr lang="en-US" dirty="0">
                <a:sym typeface="Wingdings" pitchFamily="2" charset="2"/>
              </a:rPr>
            </a:br>
            <a:endParaRPr lang="en-US" dirty="0">
              <a:sym typeface="Wingdings" pitchFamily="2" charset="2"/>
            </a:endParaRPr>
          </a:p>
          <a:p>
            <a:r>
              <a:rPr lang="en-US" dirty="0">
                <a:sym typeface="Wingdings" pitchFamily="2" charset="2"/>
              </a:rPr>
              <a:t>Subsystem expert can suggest alarms, describe their purpose and guidance for handling them</a:t>
            </a:r>
            <a:br>
              <a:rPr lang="en-US" dirty="0">
                <a:sym typeface="Wingdings" pitchFamily="2" charset="2"/>
              </a:rPr>
            </a:br>
            <a:endParaRPr lang="en-US" dirty="0">
              <a:sym typeface="Wingdings" pitchFamily="2" charset="2"/>
            </a:endParaRPr>
          </a:p>
          <a:p>
            <a:r>
              <a:rPr lang="en-US" dirty="0">
                <a:sym typeface="Wingdings" pitchFamily="2" charset="2"/>
              </a:rPr>
              <a:t>Control system engineer creates/configures PVs and displays</a:t>
            </a:r>
          </a:p>
        </p:txBody>
      </p:sp>
    </p:spTree>
    <p:extLst>
      <p:ext uri="{BB962C8B-B14F-4D97-AF65-F5344CB8AC3E}">
        <p14:creationId xmlns:p14="http://schemas.microsoft.com/office/powerpoint/2010/main" val="335519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8129F1CC-D3F8-E24A-B3B0-355150E96CEE}"/>
              </a:ext>
            </a:extLst>
          </p:cNvPr>
          <p:cNvSpPr>
            <a:spLocks noGrp="1"/>
          </p:cNvSpPr>
          <p:nvPr>
            <p:ph type="title"/>
          </p:nvPr>
        </p:nvSpPr>
        <p:spPr>
          <a:xfrm>
            <a:off x="381000" y="57402"/>
            <a:ext cx="11430000" cy="535531"/>
          </a:xfrm>
        </p:spPr>
        <p:txBody>
          <a:bodyPr/>
          <a:lstStyle/>
          <a:p>
            <a:r>
              <a:rPr lang="en-US" altLang="en-US" dirty="0">
                <a:ea typeface="ＭＳ Ｐゴシック" panose="020B0600070205080204" pitchFamily="34" charset="-128"/>
              </a:rPr>
              <a:t>Summary</a:t>
            </a:r>
          </a:p>
        </p:txBody>
      </p:sp>
      <p:sp>
        <p:nvSpPr>
          <p:cNvPr id="34818" name="Content Placeholder 2">
            <a:extLst>
              <a:ext uri="{FF2B5EF4-FFF2-40B4-BE49-F238E27FC236}">
                <a16:creationId xmlns:a16="http://schemas.microsoft.com/office/drawing/2014/main" id="{16EB6AC0-B50C-F04D-B5B5-7A9B7B5EE947}"/>
              </a:ext>
            </a:extLst>
          </p:cNvPr>
          <p:cNvSpPr>
            <a:spLocks noGrp="1"/>
          </p:cNvSpPr>
          <p:nvPr>
            <p:ph idx="1"/>
          </p:nvPr>
        </p:nvSpPr>
        <p:spPr>
          <a:xfrm>
            <a:off x="1644650" y="712789"/>
            <a:ext cx="6872288" cy="5951537"/>
          </a:xfrm>
        </p:spPr>
        <p:txBody>
          <a:bodyPr/>
          <a:lstStyle/>
          <a:p>
            <a:r>
              <a:rPr lang="en-US" altLang="en-US" dirty="0">
                <a:ea typeface="ＭＳ Ｐゴシック" panose="020B0600070205080204" pitchFamily="34" charset="-128"/>
              </a:rPr>
              <a:t>Easy to use</a:t>
            </a:r>
          </a:p>
          <a:p>
            <a:pPr lvl="1"/>
            <a:r>
              <a:rPr lang="en-US" altLang="en-US" dirty="0">
                <a:ea typeface="ＭＳ Ｐゴシック" panose="020B0600070205080204" pitchFamily="34" charset="-128"/>
              </a:rPr>
              <a:t>Check alarms in Table, Tree, Panel</a:t>
            </a:r>
          </a:p>
          <a:p>
            <a:pPr lvl="1"/>
            <a:r>
              <a:rPr lang="en-US" altLang="en-US" dirty="0">
                <a:ea typeface="ＭＳ Ｐゴシック" panose="020B0600070205080204" pitchFamily="34" charset="-128"/>
              </a:rPr>
              <a:t>Fix it: Read Guidance, use Display Links</a:t>
            </a:r>
          </a:p>
          <a:p>
            <a:pPr lvl="1"/>
            <a:r>
              <a:rPr lang="en-US" altLang="en-US" dirty="0">
                <a:solidFill>
                  <a:srgbClr val="008000"/>
                </a:solidFill>
                <a:latin typeface="Zapf Dingbats" charset="2"/>
                <a:ea typeface="ＭＳ Ｐゴシック" panose="020B0600070205080204" pitchFamily="34" charset="-128"/>
              </a:rPr>
              <a:t>✔</a:t>
            </a:r>
            <a:r>
              <a:rPr lang="en-US" altLang="en-US" dirty="0">
                <a:ea typeface="ＭＳ Ｐゴシック" panose="020B0600070205080204" pitchFamily="34" charset="-128"/>
              </a:rPr>
              <a:t>Acknowledge</a:t>
            </a:r>
          </a:p>
          <a:p>
            <a:r>
              <a:rPr lang="en-US" altLang="en-US" dirty="0">
                <a:ea typeface="ＭＳ Ｐゴシック" panose="020B0600070205080204" pitchFamily="34" charset="-128"/>
              </a:rPr>
              <a:t>Configuration</a:t>
            </a:r>
          </a:p>
          <a:p>
            <a:pPr lvl="1"/>
            <a:r>
              <a:rPr lang="en-US" altLang="en-US" dirty="0">
                <a:ea typeface="ＭＳ Ｐゴシック" panose="020B0600070205080204" pitchFamily="34" charset="-128"/>
              </a:rPr>
              <a:t>Can be changed online</a:t>
            </a:r>
          </a:p>
          <a:p>
            <a:pPr lvl="1"/>
            <a:r>
              <a:rPr lang="en-US" altLang="en-US" dirty="0">
                <a:ea typeface="ＭＳ Ｐゴシック" panose="020B0600070205080204" pitchFamily="34" charset="-128"/>
              </a:rPr>
              <a:t>Operators can update guidance,</a:t>
            </a:r>
            <a:br>
              <a:rPr lang="en-US" altLang="en-US" dirty="0">
                <a:ea typeface="ＭＳ Ｐゴシック" panose="020B0600070205080204" pitchFamily="34" charset="-128"/>
              </a:rPr>
            </a:br>
            <a:r>
              <a:rPr lang="en-US" altLang="en-US" dirty="0">
                <a:ea typeface="ＭＳ Ｐゴシック" panose="020B0600070205080204" pitchFamily="34" charset="-128"/>
              </a:rPr>
              <a:t>add better display links</a:t>
            </a:r>
          </a:p>
          <a:p>
            <a:r>
              <a:rPr lang="en-US" altLang="en-US" dirty="0">
                <a:solidFill>
                  <a:srgbClr val="7F7F7F"/>
                </a:solidFill>
                <a:ea typeface="ＭＳ Ｐゴシック" panose="020B0600070205080204" pitchFamily="34" charset="-128"/>
              </a:rPr>
              <a:t>Alarm System Setup</a:t>
            </a:r>
          </a:p>
          <a:p>
            <a:pPr lvl="1"/>
            <a:r>
              <a:rPr lang="en-US" altLang="en-US" dirty="0">
                <a:solidFill>
                  <a:srgbClr val="7F7F7F"/>
                </a:solidFill>
                <a:ea typeface="ＭＳ Ｐゴシック" panose="020B0600070205080204" pitchFamily="34" charset="-128"/>
              </a:rPr>
              <a:t>Somewhat Involved, but only once</a:t>
            </a:r>
          </a:p>
          <a:p>
            <a:r>
              <a:rPr lang="en-US" altLang="en-US" dirty="0">
                <a:ea typeface="ＭＳ Ｐゴシック" panose="020B0600070205080204" pitchFamily="34" charset="-128"/>
              </a:rPr>
              <a:t>Producing a good configuration</a:t>
            </a:r>
          </a:p>
          <a:p>
            <a:pPr lvl="1"/>
            <a:r>
              <a:rPr lang="en-US" altLang="en-US" dirty="0">
                <a:ea typeface="ＭＳ Ｐゴシック" panose="020B0600070205080204" pitchFamily="34" charset="-128"/>
              </a:rPr>
              <a:t>Hard, never ending</a:t>
            </a:r>
          </a:p>
        </p:txBody>
      </p:sp>
      <p:sp>
        <p:nvSpPr>
          <p:cNvPr id="4" name="Down Arrow 3">
            <a:extLst>
              <a:ext uri="{FF2B5EF4-FFF2-40B4-BE49-F238E27FC236}">
                <a16:creationId xmlns:a16="http://schemas.microsoft.com/office/drawing/2014/main" id="{FA5DFCC0-1F0E-6D4B-873C-4732583D0C40}"/>
              </a:ext>
            </a:extLst>
          </p:cNvPr>
          <p:cNvSpPr>
            <a:spLocks noChangeArrowheads="1"/>
          </p:cNvSpPr>
          <p:nvPr/>
        </p:nvSpPr>
        <p:spPr bwMode="auto">
          <a:xfrm>
            <a:off x="8977313" y="3187701"/>
            <a:ext cx="1039812" cy="2282825"/>
          </a:xfrm>
          <a:prstGeom prst="downArrow">
            <a:avLst>
              <a:gd name="adj1" fmla="val 50000"/>
              <a:gd name="adj2" fmla="val 49997"/>
            </a:avLst>
          </a:prstGeom>
          <a:gradFill rotWithShape="1">
            <a:gsLst>
              <a:gs pos="0">
                <a:srgbClr val="EAEDF4"/>
              </a:gs>
              <a:gs pos="24001">
                <a:srgbClr val="C8CFE0"/>
              </a:gs>
              <a:gs pos="100000">
                <a:srgbClr val="FF6600"/>
              </a:gs>
            </a:gsLst>
            <a:lin ang="5400000" scaled="1"/>
          </a:gradFill>
          <a:ln w="9525">
            <a:solidFill>
              <a:srgbClr val="003C6C"/>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US">
              <a:latin typeface="+mn-lt"/>
              <a:ea typeface="+mn-ea"/>
            </a:endParaRPr>
          </a:p>
        </p:txBody>
      </p:sp>
      <p:sp>
        <p:nvSpPr>
          <p:cNvPr id="34820" name="TextBox 4">
            <a:extLst>
              <a:ext uri="{FF2B5EF4-FFF2-40B4-BE49-F238E27FC236}">
                <a16:creationId xmlns:a16="http://schemas.microsoft.com/office/drawing/2014/main" id="{E845DC2A-3D17-FD48-BBF4-0D3C328E1520}"/>
              </a:ext>
            </a:extLst>
          </p:cNvPr>
          <p:cNvSpPr txBox="1">
            <a:spLocks noChangeArrowheads="1"/>
          </p:cNvSpPr>
          <p:nvPr/>
        </p:nvSpPr>
        <p:spPr bwMode="auto">
          <a:xfrm>
            <a:off x="9155113" y="71755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Easy</a:t>
            </a:r>
          </a:p>
        </p:txBody>
      </p:sp>
      <p:sp>
        <p:nvSpPr>
          <p:cNvPr id="34821" name="TextBox 7">
            <a:extLst>
              <a:ext uri="{FF2B5EF4-FFF2-40B4-BE49-F238E27FC236}">
                <a16:creationId xmlns:a16="http://schemas.microsoft.com/office/drawing/2014/main" id="{15150579-7924-2944-A5EC-783D516FBCCB}"/>
              </a:ext>
            </a:extLst>
          </p:cNvPr>
          <p:cNvSpPr txBox="1">
            <a:spLocks noChangeArrowheads="1"/>
          </p:cNvSpPr>
          <p:nvPr/>
        </p:nvSpPr>
        <p:spPr bwMode="auto">
          <a:xfrm>
            <a:off x="9159876" y="5446714"/>
            <a:ext cx="68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Hard</a:t>
            </a:r>
          </a:p>
        </p:txBody>
      </p:sp>
      <p:sp>
        <p:nvSpPr>
          <p:cNvPr id="9" name="Down Arrow 8">
            <a:extLst>
              <a:ext uri="{FF2B5EF4-FFF2-40B4-BE49-F238E27FC236}">
                <a16:creationId xmlns:a16="http://schemas.microsoft.com/office/drawing/2014/main" id="{A0EC79A1-4F00-4E48-B2D4-25BC7498047B}"/>
              </a:ext>
            </a:extLst>
          </p:cNvPr>
          <p:cNvSpPr>
            <a:spLocks noChangeArrowheads="1"/>
          </p:cNvSpPr>
          <p:nvPr/>
        </p:nvSpPr>
        <p:spPr bwMode="auto">
          <a:xfrm flipV="1">
            <a:off x="8982076" y="1058864"/>
            <a:ext cx="1039813" cy="1889125"/>
          </a:xfrm>
          <a:prstGeom prst="downArrow">
            <a:avLst>
              <a:gd name="adj1" fmla="val 50000"/>
              <a:gd name="adj2" fmla="val 50004"/>
            </a:avLst>
          </a:prstGeom>
          <a:gradFill rotWithShape="1">
            <a:gsLst>
              <a:gs pos="0">
                <a:srgbClr val="EAEDF4"/>
              </a:gs>
              <a:gs pos="64999">
                <a:srgbClr val="C8CFE0"/>
              </a:gs>
              <a:gs pos="100000">
                <a:srgbClr val="AFBBD4"/>
              </a:gs>
            </a:gsLst>
            <a:lin ang="5400000" scaled="1"/>
          </a:gradFill>
          <a:ln w="9525">
            <a:solidFill>
              <a:srgbClr val="003C6C"/>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US">
              <a:latin typeface="+mn-lt"/>
              <a:ea typeface="+mn-ea"/>
            </a:endParaRPr>
          </a:p>
        </p:txBody>
      </p:sp>
    </p:spTree>
    <p:extLst>
      <p:ext uri="{BB962C8B-B14F-4D97-AF65-F5344CB8AC3E}">
        <p14:creationId xmlns:p14="http://schemas.microsoft.com/office/powerpoint/2010/main" val="258966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4E7F58F4-8EE8-B64E-BC61-89FA5DEEF741}"/>
              </a:ext>
            </a:extLst>
          </p:cNvPr>
          <p:cNvSpPr>
            <a:spLocks noGrp="1"/>
          </p:cNvSpPr>
          <p:nvPr>
            <p:ph type="title"/>
          </p:nvPr>
        </p:nvSpPr>
        <p:spPr/>
        <p:txBody>
          <a:bodyPr/>
          <a:lstStyle/>
          <a:p>
            <a:r>
              <a:rPr lang="en-US" altLang="en-US" dirty="0">
                <a:ea typeface="ＭＳ Ｐゴシック" panose="020B0600070205080204" pitchFamily="34" charset="-128"/>
              </a:rPr>
              <a:t>Levels Of Complexity</a:t>
            </a:r>
          </a:p>
        </p:txBody>
      </p:sp>
      <p:sp>
        <p:nvSpPr>
          <p:cNvPr id="19458" name="Content Placeholder 2">
            <a:extLst>
              <a:ext uri="{FF2B5EF4-FFF2-40B4-BE49-F238E27FC236}">
                <a16:creationId xmlns:a16="http://schemas.microsoft.com/office/drawing/2014/main" id="{AD98A16F-1F80-4E46-BF19-5BAF3926ACA2}"/>
              </a:ext>
            </a:extLst>
          </p:cNvPr>
          <p:cNvSpPr>
            <a:spLocks noGrp="1"/>
          </p:cNvSpPr>
          <p:nvPr>
            <p:ph idx="1"/>
          </p:nvPr>
        </p:nvSpPr>
        <p:spPr>
          <a:xfrm>
            <a:off x="1644650" y="1422400"/>
            <a:ext cx="6254750" cy="5232400"/>
          </a:xfrm>
        </p:spPr>
        <p:txBody>
          <a:bodyPr/>
          <a:lstStyle/>
          <a:p>
            <a:r>
              <a:rPr lang="en-US" altLang="en-US" dirty="0">
                <a:ea typeface="ＭＳ Ｐゴシック" panose="020B0600070205080204" pitchFamily="34" charset="-128"/>
              </a:rPr>
              <a:t>Use the Alarm System</a:t>
            </a:r>
          </a:p>
          <a:p>
            <a:pPr lvl="1"/>
            <a:r>
              <a:rPr lang="en-US" altLang="en-US" dirty="0">
                <a:ea typeface="ＭＳ Ｐゴシック" panose="020B0600070205080204" pitchFamily="34" charset="-128"/>
              </a:rPr>
              <a:t>Control Room operator</a:t>
            </a:r>
          </a:p>
          <a:p>
            <a:r>
              <a:rPr lang="en-US" altLang="en-US" dirty="0">
                <a:ea typeface="ＭＳ Ｐゴシック" panose="020B0600070205080204" pitchFamily="34" charset="-128"/>
              </a:rPr>
              <a:t>Configure the Alarm System</a:t>
            </a:r>
          </a:p>
          <a:p>
            <a:pPr lvl="1"/>
            <a:r>
              <a:rPr lang="en-US" altLang="en-US" dirty="0">
                <a:ea typeface="ＭＳ Ｐゴシック" panose="020B0600070205080204" pitchFamily="34" charset="-128"/>
              </a:rPr>
              <a:t>Certain operators, IOC engineers</a:t>
            </a:r>
          </a:p>
          <a:p>
            <a:r>
              <a:rPr lang="en-US" altLang="en-US" dirty="0">
                <a:solidFill>
                  <a:srgbClr val="7F7F7F"/>
                </a:solidFill>
                <a:ea typeface="ＭＳ Ｐゴシック" panose="020B0600070205080204" pitchFamily="34" charset="-128"/>
              </a:rPr>
              <a:t>Alarm System Setup</a:t>
            </a:r>
          </a:p>
          <a:p>
            <a:pPr lvl="1"/>
            <a:r>
              <a:rPr lang="en-US" altLang="en-US" dirty="0">
                <a:solidFill>
                  <a:srgbClr val="7F7F7F"/>
                </a:solidFill>
                <a:ea typeface="ＭＳ Ｐゴシック" panose="020B0600070205080204" pitchFamily="34" charset="-128"/>
              </a:rPr>
              <a:t>CS-Studio maintainer for site</a:t>
            </a:r>
          </a:p>
          <a:p>
            <a:r>
              <a:rPr lang="en-US" altLang="en-US" dirty="0">
                <a:ea typeface="ＭＳ Ｐゴシック" panose="020B0600070205080204" pitchFamily="34" charset="-128"/>
              </a:rPr>
              <a:t>Coming up with a good configuration</a:t>
            </a:r>
          </a:p>
          <a:p>
            <a:pPr lvl="1"/>
            <a:r>
              <a:rPr lang="en-US" altLang="en-US" dirty="0">
                <a:ea typeface="ＭＳ Ｐゴシック" panose="020B0600070205080204" pitchFamily="34" charset="-128"/>
              </a:rPr>
              <a:t>Everybody</a:t>
            </a:r>
          </a:p>
          <a:p>
            <a:endParaRPr lang="en-US" altLang="en-US" dirty="0">
              <a:ea typeface="ＭＳ Ｐゴシック" panose="020B0600070205080204" pitchFamily="34" charset="-128"/>
            </a:endParaRPr>
          </a:p>
        </p:txBody>
      </p:sp>
      <p:sp>
        <p:nvSpPr>
          <p:cNvPr id="4" name="Down Arrow 3">
            <a:extLst>
              <a:ext uri="{FF2B5EF4-FFF2-40B4-BE49-F238E27FC236}">
                <a16:creationId xmlns:a16="http://schemas.microsoft.com/office/drawing/2014/main" id="{BDE1E93E-3D32-C24F-9FF6-55FA28FA2C7B}"/>
              </a:ext>
            </a:extLst>
          </p:cNvPr>
          <p:cNvSpPr>
            <a:spLocks noChangeArrowheads="1"/>
          </p:cNvSpPr>
          <p:nvPr/>
        </p:nvSpPr>
        <p:spPr bwMode="auto">
          <a:xfrm>
            <a:off x="8161338" y="3117851"/>
            <a:ext cx="1039812" cy="2282825"/>
          </a:xfrm>
          <a:prstGeom prst="downArrow">
            <a:avLst>
              <a:gd name="adj1" fmla="val 50000"/>
              <a:gd name="adj2" fmla="val 49997"/>
            </a:avLst>
          </a:prstGeom>
          <a:gradFill rotWithShape="1">
            <a:gsLst>
              <a:gs pos="0">
                <a:srgbClr val="EAEDF4"/>
              </a:gs>
              <a:gs pos="24001">
                <a:srgbClr val="C8CFE0"/>
              </a:gs>
              <a:gs pos="100000">
                <a:srgbClr val="FF6600"/>
              </a:gs>
            </a:gsLst>
            <a:lin ang="5400000" scaled="1"/>
          </a:gradFill>
          <a:ln w="9525">
            <a:solidFill>
              <a:srgbClr val="003C6C"/>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US">
              <a:latin typeface="+mn-lt"/>
              <a:ea typeface="+mn-ea"/>
            </a:endParaRPr>
          </a:p>
        </p:txBody>
      </p:sp>
      <p:sp>
        <p:nvSpPr>
          <p:cNvPr id="19460" name="TextBox 4">
            <a:extLst>
              <a:ext uri="{FF2B5EF4-FFF2-40B4-BE49-F238E27FC236}">
                <a16:creationId xmlns:a16="http://schemas.microsoft.com/office/drawing/2014/main" id="{9A19C697-305C-CF41-836F-5B40126BB3ED}"/>
              </a:ext>
            </a:extLst>
          </p:cNvPr>
          <p:cNvSpPr txBox="1">
            <a:spLocks noChangeArrowheads="1"/>
          </p:cNvSpPr>
          <p:nvPr/>
        </p:nvSpPr>
        <p:spPr bwMode="auto">
          <a:xfrm>
            <a:off x="8339138" y="64770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Easy</a:t>
            </a:r>
          </a:p>
        </p:txBody>
      </p:sp>
      <p:sp>
        <p:nvSpPr>
          <p:cNvPr id="19461" name="TextBox 7">
            <a:extLst>
              <a:ext uri="{FF2B5EF4-FFF2-40B4-BE49-F238E27FC236}">
                <a16:creationId xmlns:a16="http://schemas.microsoft.com/office/drawing/2014/main" id="{34F7537E-5328-FB4B-ADF7-D38EDC29BDFF}"/>
              </a:ext>
            </a:extLst>
          </p:cNvPr>
          <p:cNvSpPr txBox="1">
            <a:spLocks noChangeArrowheads="1"/>
          </p:cNvSpPr>
          <p:nvPr/>
        </p:nvSpPr>
        <p:spPr bwMode="auto">
          <a:xfrm>
            <a:off x="8343901" y="5376864"/>
            <a:ext cx="68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Hard</a:t>
            </a:r>
          </a:p>
        </p:txBody>
      </p:sp>
      <p:sp>
        <p:nvSpPr>
          <p:cNvPr id="9" name="Down Arrow 8">
            <a:extLst>
              <a:ext uri="{FF2B5EF4-FFF2-40B4-BE49-F238E27FC236}">
                <a16:creationId xmlns:a16="http://schemas.microsoft.com/office/drawing/2014/main" id="{E3A98BFF-778F-B444-A68D-9DF094E1E57C}"/>
              </a:ext>
            </a:extLst>
          </p:cNvPr>
          <p:cNvSpPr>
            <a:spLocks noChangeArrowheads="1"/>
          </p:cNvSpPr>
          <p:nvPr/>
        </p:nvSpPr>
        <p:spPr bwMode="auto">
          <a:xfrm flipV="1">
            <a:off x="8166101" y="989014"/>
            <a:ext cx="1039813" cy="1889125"/>
          </a:xfrm>
          <a:prstGeom prst="downArrow">
            <a:avLst>
              <a:gd name="adj1" fmla="val 50000"/>
              <a:gd name="adj2" fmla="val 50004"/>
            </a:avLst>
          </a:prstGeom>
          <a:gradFill rotWithShape="1">
            <a:gsLst>
              <a:gs pos="0">
                <a:srgbClr val="EAEDF4"/>
              </a:gs>
              <a:gs pos="64999">
                <a:srgbClr val="C8CFE0"/>
              </a:gs>
              <a:gs pos="100000">
                <a:srgbClr val="AFBBD4"/>
              </a:gs>
            </a:gsLst>
            <a:lin ang="5400000" scaled="1"/>
          </a:gradFill>
          <a:ln w="9525">
            <a:solidFill>
              <a:srgbClr val="003C6C"/>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US">
              <a:latin typeface="+mn-lt"/>
              <a:ea typeface="+mn-ea"/>
            </a:endParaRPr>
          </a:p>
        </p:txBody>
      </p:sp>
    </p:spTree>
    <p:extLst>
      <p:ext uri="{BB962C8B-B14F-4D97-AF65-F5344CB8AC3E}">
        <p14:creationId xmlns:p14="http://schemas.microsoft.com/office/powerpoint/2010/main" val="187397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04D18B3D-B7FD-B344-B1A2-B050338F0ACA}"/>
              </a:ext>
            </a:extLst>
          </p:cNvPr>
          <p:cNvSpPr>
            <a:spLocks noGrp="1"/>
          </p:cNvSpPr>
          <p:nvPr>
            <p:ph type="title"/>
          </p:nvPr>
        </p:nvSpPr>
        <p:spPr/>
        <p:txBody>
          <a:bodyPr/>
          <a:lstStyle/>
          <a:p>
            <a:r>
              <a:rPr lang="en-US" altLang="en-US">
                <a:ea typeface="ＭＳ Ｐゴシック" panose="020B0600070205080204" pitchFamily="34" charset="-128"/>
              </a:rPr>
              <a:t>Creating a good Alarm Configuration</a:t>
            </a:r>
          </a:p>
        </p:txBody>
      </p:sp>
      <p:sp>
        <p:nvSpPr>
          <p:cNvPr id="23554" name="Content Placeholder 2">
            <a:extLst>
              <a:ext uri="{FF2B5EF4-FFF2-40B4-BE49-F238E27FC236}">
                <a16:creationId xmlns:a16="http://schemas.microsoft.com/office/drawing/2014/main" id="{6A383474-3D96-9740-8634-FFB3F6DF2FB3}"/>
              </a:ext>
            </a:extLst>
          </p:cNvPr>
          <p:cNvSpPr>
            <a:spLocks noGrp="1"/>
          </p:cNvSpPr>
          <p:nvPr>
            <p:ph idx="1"/>
          </p:nvPr>
        </p:nvSpPr>
        <p:spPr>
          <a:xfrm>
            <a:off x="2036764" y="3935413"/>
            <a:ext cx="5335587" cy="2259012"/>
          </a:xfrm>
        </p:spPr>
        <p:txBody>
          <a:bodyPr/>
          <a:lstStyle/>
          <a:p>
            <a:pPr>
              <a:buFont typeface="Symbol" pitchFamily="2" charset="2"/>
              <a:buNone/>
            </a:pPr>
            <a:endParaRPr lang="en-US" altLang="en-US">
              <a:ea typeface="ＭＳ Ｐゴシック" panose="020B0600070205080204" pitchFamily="34" charset="-128"/>
            </a:endParaRPr>
          </a:p>
          <a:p>
            <a:pPr>
              <a:buFont typeface="Symbol" pitchFamily="2" charset="2"/>
              <a:buNone/>
            </a:pPr>
            <a:r>
              <a:rPr lang="en-US" altLang="en-US" sz="2000">
                <a:ea typeface="ＭＳ Ｐゴシック" panose="020B0600070205080204" pitchFamily="34" charset="-128"/>
              </a:rPr>
              <a:t>	B. Hollifield, E. Habibi,</a:t>
            </a:r>
            <a:br>
              <a:rPr lang="en-US" altLang="en-US" sz="2000">
                <a:ea typeface="ＭＳ Ｐゴシック" panose="020B0600070205080204" pitchFamily="34" charset="-128"/>
              </a:rPr>
            </a:br>
            <a:r>
              <a:rPr lang="en-US" altLang="en-US" sz="2000">
                <a:ea typeface="ＭＳ Ｐゴシック" panose="020B0600070205080204" pitchFamily="34" charset="-128"/>
              </a:rPr>
              <a:t>"Alarm Management:</a:t>
            </a:r>
            <a:br>
              <a:rPr lang="en-US" altLang="en-US" sz="2000">
                <a:ea typeface="ＭＳ Ｐゴシック" panose="020B0600070205080204" pitchFamily="34" charset="-128"/>
              </a:rPr>
            </a:br>
            <a:r>
              <a:rPr lang="en-US" altLang="en-US" sz="2000">
                <a:ea typeface="ＭＳ Ｐゴシック" panose="020B0600070205080204" pitchFamily="34" charset="-128"/>
              </a:rPr>
              <a:t> Seven Effective Methods</a:t>
            </a:r>
            <a:br>
              <a:rPr lang="en-US" altLang="en-US" sz="2000">
                <a:ea typeface="ＭＳ Ｐゴシック" panose="020B0600070205080204" pitchFamily="34" charset="-128"/>
              </a:rPr>
            </a:br>
            <a:r>
              <a:rPr lang="en-US" altLang="en-US" sz="2000">
                <a:ea typeface="ＭＳ Ｐゴシック" panose="020B0600070205080204" pitchFamily="34" charset="-128"/>
              </a:rPr>
              <a:t> for Optimum Performance", ISA, 2007</a:t>
            </a:r>
          </a:p>
        </p:txBody>
      </p:sp>
      <p:pic>
        <p:nvPicPr>
          <p:cNvPr id="23555" name="Picture 3">
            <a:extLst>
              <a:ext uri="{FF2B5EF4-FFF2-40B4-BE49-F238E27FC236}">
                <a16:creationId xmlns:a16="http://schemas.microsoft.com/office/drawing/2014/main" id="{B3B4D0A7-FAE5-8B43-86C6-EFE7E70B87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1889" y="1881189"/>
            <a:ext cx="155257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a:extLst>
              <a:ext uri="{FF2B5EF4-FFF2-40B4-BE49-F238E27FC236}">
                <a16:creationId xmlns:a16="http://schemas.microsoft.com/office/drawing/2014/main" id="{63B64856-B3CF-1348-8196-37FCB2FA7788}"/>
              </a:ext>
            </a:extLst>
          </p:cNvPr>
          <p:cNvSpPr>
            <a:spLocks noChangeArrowheads="1"/>
          </p:cNvSpPr>
          <p:nvPr/>
        </p:nvSpPr>
        <p:spPr bwMode="auto">
          <a:xfrm>
            <a:off x="9361488" y="217489"/>
            <a:ext cx="1039812" cy="2282825"/>
          </a:xfrm>
          <a:prstGeom prst="downArrow">
            <a:avLst>
              <a:gd name="adj1" fmla="val 50000"/>
              <a:gd name="adj2" fmla="val 49997"/>
            </a:avLst>
          </a:prstGeom>
          <a:gradFill rotWithShape="1">
            <a:gsLst>
              <a:gs pos="0">
                <a:srgbClr val="EAEDF4"/>
              </a:gs>
              <a:gs pos="24001">
                <a:srgbClr val="C8CFE0"/>
              </a:gs>
              <a:gs pos="100000">
                <a:srgbClr val="FF6600"/>
              </a:gs>
            </a:gsLst>
            <a:lin ang="5400000" scaled="1"/>
          </a:gradFill>
          <a:ln w="9525">
            <a:solidFill>
              <a:srgbClr val="003C6C"/>
            </a:solidFill>
            <a:miter lim="800000"/>
            <a:headEnd/>
            <a:tailEnd/>
          </a:ln>
          <a:effectLst>
            <a:outerShdw blurRad="40000" dist="20000" dir="5400000" rotWithShape="0">
              <a:srgbClr val="808080">
                <a:alpha val="37999"/>
              </a:srgbClr>
            </a:outerShdw>
          </a:effectLst>
        </p:spPr>
        <p:txBody>
          <a:bodyPr/>
          <a:lstStyle/>
          <a:p>
            <a:pPr eaLnBrk="0" hangingPunct="0">
              <a:defRPr/>
            </a:pPr>
            <a:endParaRPr lang="en-US">
              <a:latin typeface="+mn-lt"/>
              <a:ea typeface="+mn-ea"/>
            </a:endParaRPr>
          </a:p>
        </p:txBody>
      </p:sp>
      <p:sp>
        <p:nvSpPr>
          <p:cNvPr id="23557" name="TextBox 7">
            <a:extLst>
              <a:ext uri="{FF2B5EF4-FFF2-40B4-BE49-F238E27FC236}">
                <a16:creationId xmlns:a16="http://schemas.microsoft.com/office/drawing/2014/main" id="{7F299C09-3B5B-4447-A5EC-EB7FC5081B41}"/>
              </a:ext>
            </a:extLst>
          </p:cNvPr>
          <p:cNvSpPr txBox="1">
            <a:spLocks noChangeArrowheads="1"/>
          </p:cNvSpPr>
          <p:nvPr/>
        </p:nvSpPr>
        <p:spPr bwMode="auto">
          <a:xfrm>
            <a:off x="9536113" y="2617789"/>
            <a:ext cx="684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Hard</a:t>
            </a:r>
          </a:p>
        </p:txBody>
      </p:sp>
    </p:spTree>
    <p:extLst>
      <p:ext uri="{BB962C8B-B14F-4D97-AF65-F5344CB8AC3E}">
        <p14:creationId xmlns:p14="http://schemas.microsoft.com/office/powerpoint/2010/main" val="225278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BAD06279-7CC7-7240-A3BC-A6C0AB2E3A0D}"/>
              </a:ext>
            </a:extLst>
          </p:cNvPr>
          <p:cNvSpPr>
            <a:spLocks noGrp="1"/>
          </p:cNvSpPr>
          <p:nvPr>
            <p:ph type="title" idx="4294967295"/>
          </p:nvPr>
        </p:nvSpPr>
        <p:spPr/>
        <p:txBody>
          <a:bodyPr/>
          <a:lstStyle/>
          <a:p>
            <a:r>
              <a:rPr lang="en-US" altLang="en-US">
                <a:ea typeface="ＭＳ Ｐゴシック" panose="020B0600070205080204" pitchFamily="34" charset="-128"/>
              </a:rPr>
              <a:t>Alarm Philosophy</a:t>
            </a:r>
          </a:p>
        </p:txBody>
      </p:sp>
      <p:sp>
        <p:nvSpPr>
          <p:cNvPr id="24578" name="Text Placeholder 2">
            <a:extLst>
              <a:ext uri="{FF2B5EF4-FFF2-40B4-BE49-F238E27FC236}">
                <a16:creationId xmlns:a16="http://schemas.microsoft.com/office/drawing/2014/main" id="{34CFA999-4875-4440-97B0-52511B60F41D}"/>
              </a:ext>
            </a:extLst>
          </p:cNvPr>
          <p:cNvSpPr>
            <a:spLocks noGrp="1"/>
          </p:cNvSpPr>
          <p:nvPr>
            <p:ph type="body" idx="4294967295"/>
          </p:nvPr>
        </p:nvSpPr>
        <p:spPr/>
        <p:txBody>
          <a:bodyPr/>
          <a:lstStyle/>
          <a:p>
            <a:pPr>
              <a:buFont typeface="Symbol" pitchFamily="2" charset="2"/>
              <a:buNone/>
            </a:pPr>
            <a:r>
              <a:rPr lang="en-US" altLang="en-US">
                <a:solidFill>
                  <a:srgbClr val="0070C0"/>
                </a:solidFill>
                <a:ea typeface="ＭＳ Ｐゴシック" panose="020B0600070205080204" pitchFamily="34" charset="-128"/>
              </a:rPr>
              <a:t>Goal: </a:t>
            </a:r>
            <a:br>
              <a:rPr lang="en-US" altLang="en-US">
                <a:solidFill>
                  <a:srgbClr val="0070C0"/>
                </a:solidFill>
                <a:ea typeface="ＭＳ Ｐゴシック" panose="020B0600070205080204" pitchFamily="34" charset="-128"/>
              </a:rPr>
            </a:br>
            <a:br>
              <a:rPr lang="en-US" altLang="en-US">
                <a:solidFill>
                  <a:srgbClr val="0070C0"/>
                </a:solidFill>
                <a:ea typeface="ＭＳ Ｐゴシック" panose="020B0600070205080204" pitchFamily="34" charset="-128"/>
              </a:rPr>
            </a:br>
            <a:r>
              <a:rPr lang="en-US" altLang="en-US">
                <a:solidFill>
                  <a:srgbClr val="0070C0"/>
                </a:solidFill>
                <a:ea typeface="ＭＳ Ｐゴシック" panose="020B0600070205080204" pitchFamily="34" charset="-128"/>
              </a:rPr>
              <a:t>  Help operators take correct actions</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Alarms with guidance, related displays</a:t>
            </a:r>
          </a:p>
          <a:p>
            <a:pPr lvl="1"/>
            <a:r>
              <a:rPr lang="en-US" altLang="en-US">
                <a:ea typeface="ＭＳ Ｐゴシック" panose="020B0600070205080204" pitchFamily="34" charset="-128"/>
              </a:rPr>
              <a:t>Manageable alarm rate (&lt;150/day)</a:t>
            </a:r>
          </a:p>
          <a:p>
            <a:pPr lvl="1"/>
            <a:r>
              <a:rPr lang="en-US" altLang="en-US">
                <a:ea typeface="ＭＳ Ｐゴシック" panose="020B0600070205080204" pitchFamily="34" charset="-128"/>
              </a:rPr>
              <a:t>Operators will respond to every alarm</a:t>
            </a:r>
            <a:br>
              <a:rPr lang="en-US" altLang="en-US">
                <a:ea typeface="ＭＳ Ｐゴシック" panose="020B0600070205080204" pitchFamily="34" charset="-128"/>
              </a:rPr>
            </a:br>
            <a:r>
              <a:rPr lang="en-US" altLang="en-US">
                <a:solidFill>
                  <a:srgbClr val="A6A6A6"/>
                </a:solidFill>
                <a:ea typeface="ＭＳ Ｐゴシック" panose="020B0600070205080204" pitchFamily="34" charset="-128"/>
              </a:rPr>
              <a:t>(corollary to manageable rate)</a:t>
            </a:r>
          </a:p>
          <a:p>
            <a:pPr lvl="1"/>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0466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1">
            <a:extLst>
              <a:ext uri="{FF2B5EF4-FFF2-40B4-BE49-F238E27FC236}">
                <a16:creationId xmlns:a16="http://schemas.microsoft.com/office/drawing/2014/main" id="{A28C0469-F8C0-854C-802A-A7BA25BF06F6}"/>
              </a:ext>
            </a:extLst>
          </p:cNvPr>
          <p:cNvSpPr>
            <a:spLocks noGrp="1"/>
          </p:cNvSpPr>
          <p:nvPr>
            <p:ph type="body" idx="4294967295"/>
          </p:nvPr>
        </p:nvSpPr>
        <p:spPr>
          <a:xfrm>
            <a:off x="1644650" y="1273323"/>
            <a:ext cx="8878888" cy="5416402"/>
          </a:xfrm>
        </p:spPr>
        <p:txBody>
          <a:bodyPr/>
          <a:lstStyle/>
          <a:p>
            <a:pPr marL="0" indent="0">
              <a:buNone/>
            </a:pPr>
            <a:r>
              <a:rPr lang="en-US" altLang="en-US" i="1" u="sng" dirty="0">
                <a:solidFill>
                  <a:srgbClr val="FF0000"/>
                </a:solidFill>
                <a:ea typeface="ＭＳ Ｐゴシック" panose="020B0600070205080204" pitchFamily="34" charset="-128"/>
              </a:rPr>
              <a:t>DOES IT REQUIRE</a:t>
            </a:r>
            <a:br>
              <a:rPr lang="en-US" altLang="en-US" i="1" u="sng" dirty="0">
                <a:solidFill>
                  <a:srgbClr val="FF0000"/>
                </a:solidFill>
                <a:ea typeface="ＭＳ Ｐゴシック" panose="020B0600070205080204" pitchFamily="34" charset="-128"/>
              </a:rPr>
            </a:br>
            <a:r>
              <a:rPr lang="en-US" altLang="en-US" i="1" u="sng" dirty="0">
                <a:solidFill>
                  <a:srgbClr val="FF0000"/>
                </a:solidFill>
                <a:ea typeface="ＭＳ Ｐゴシック" panose="020B0600070205080204" pitchFamily="34" charset="-128"/>
              </a:rPr>
              <a:t>IMMEDIATE OPERATOR ACTION?</a:t>
            </a:r>
          </a:p>
          <a:p>
            <a:endParaRPr lang="en-US" altLang="en-US" i="1" u="sng" dirty="0">
              <a:solidFill>
                <a:srgbClr val="FF0000"/>
              </a:solidFill>
              <a:ea typeface="ＭＳ Ｐゴシック" panose="020B0600070205080204" pitchFamily="34" charset="-128"/>
            </a:endParaRPr>
          </a:p>
          <a:p>
            <a:pPr lvl="1"/>
            <a:r>
              <a:rPr lang="en-US" altLang="en-US" dirty="0">
                <a:ea typeface="ＭＳ Ｐゴシック" panose="020B0600070205080204" pitchFamily="34" charset="-128"/>
              </a:rPr>
              <a:t>What action? Alarm guidance!</a:t>
            </a:r>
          </a:p>
          <a:p>
            <a:pPr lvl="2"/>
            <a:r>
              <a:rPr lang="en-US" altLang="en-US" dirty="0">
                <a:ea typeface="ＭＳ Ｐゴシック" panose="020B0600070205080204" pitchFamily="34" charset="-128"/>
              </a:rPr>
              <a:t>Not </a:t>
            </a:r>
            <a:r>
              <a:rPr lang="ja-JP" altLang="en-US">
                <a:ea typeface="ＭＳ Ｐゴシック" panose="020B0600070205080204" pitchFamily="34" charset="-128"/>
              </a:rPr>
              <a:t>“</a:t>
            </a:r>
            <a:r>
              <a:rPr lang="en-US" altLang="ja-JP" dirty="0">
                <a:ea typeface="ＭＳ Ｐゴシック" panose="020B0600070205080204" pitchFamily="34" charset="-128"/>
              </a:rPr>
              <a:t>make </a:t>
            </a:r>
            <a:r>
              <a:rPr lang="en-US" altLang="ja-JP" dirty="0" err="1">
                <a:ea typeface="ＭＳ Ｐゴシック" panose="020B0600070205080204" pitchFamily="34" charset="-128"/>
              </a:rPr>
              <a:t>elog</a:t>
            </a:r>
            <a:r>
              <a:rPr lang="en-US" altLang="ja-JP" dirty="0">
                <a:ea typeface="ＭＳ Ｐゴシック" panose="020B0600070205080204" pitchFamily="34" charset="-128"/>
              </a:rPr>
              <a:t> entry</a:t>
            </a:r>
            <a:r>
              <a:rPr lang="ja-JP" altLang="en-US">
                <a:ea typeface="ＭＳ Ｐゴシック" panose="020B0600070205080204" pitchFamily="34" charset="-128"/>
              </a:rPr>
              <a:t>”</a:t>
            </a:r>
            <a:r>
              <a:rPr lang="en-US" altLang="ja-JP" dirty="0">
                <a:ea typeface="ＭＳ Ｐゴシック" panose="020B0600070205080204" pitchFamily="34" charset="-128"/>
              </a:rPr>
              <a:t>, </a:t>
            </a:r>
            <a:r>
              <a:rPr lang="ja-JP" altLang="en-US">
                <a:ea typeface="ＭＳ Ｐゴシック" panose="020B0600070205080204" pitchFamily="34" charset="-128"/>
              </a:rPr>
              <a:t>“</a:t>
            </a:r>
            <a:r>
              <a:rPr lang="en-US" altLang="ja-JP" dirty="0">
                <a:ea typeface="ＭＳ Ｐゴシック" panose="020B0600070205080204" pitchFamily="34" charset="-128"/>
              </a:rPr>
              <a:t>tell next shift</a:t>
            </a:r>
            <a:r>
              <a:rPr lang="ja-JP" altLang="en-US">
                <a:ea typeface="ＭＳ Ｐゴシック" panose="020B0600070205080204" pitchFamily="34" charset="-128"/>
              </a:rPr>
              <a:t>”</a:t>
            </a:r>
            <a:r>
              <a:rPr lang="en-US" altLang="ja-JP" dirty="0">
                <a:ea typeface="ＭＳ Ｐゴシック" panose="020B0600070205080204" pitchFamily="34" charset="-128"/>
              </a:rPr>
              <a:t>, …</a:t>
            </a:r>
          </a:p>
          <a:p>
            <a:pPr lvl="2"/>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Consequence of not reacting?</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How much time to react?</a:t>
            </a:r>
          </a:p>
        </p:txBody>
      </p:sp>
      <p:sp>
        <p:nvSpPr>
          <p:cNvPr id="25602" name="Title 2">
            <a:extLst>
              <a:ext uri="{FF2B5EF4-FFF2-40B4-BE49-F238E27FC236}">
                <a16:creationId xmlns:a16="http://schemas.microsoft.com/office/drawing/2014/main" id="{29F1F92F-DC58-FE45-84C9-5E2F35E225DA}"/>
              </a:ext>
            </a:extLst>
          </p:cNvPr>
          <p:cNvSpPr>
            <a:spLocks noGrp="1"/>
          </p:cNvSpPr>
          <p:nvPr>
            <p:ph type="title" idx="4294967295"/>
          </p:nvPr>
        </p:nvSpPr>
        <p:spPr/>
        <p:txBody>
          <a:bodyPr/>
          <a:lstStyle/>
          <a:p>
            <a:r>
              <a:rPr lang="en-US" altLang="en-US">
                <a:ea typeface="ＭＳ Ｐゴシック" panose="020B0600070205080204" pitchFamily="34" charset="-128"/>
              </a:rPr>
              <a:t>What</a:t>
            </a:r>
            <a:r>
              <a:rPr lang="ja-JP" altLang="en-US">
                <a:ea typeface="ＭＳ Ｐゴシック" panose="020B0600070205080204" pitchFamily="34" charset="-128"/>
              </a:rPr>
              <a:t>’</a:t>
            </a:r>
            <a:r>
              <a:rPr lang="en-US" altLang="ja-JP">
                <a:ea typeface="ＭＳ Ｐゴシック" panose="020B0600070205080204" pitchFamily="34" charset="-128"/>
              </a:rPr>
              <a:t>s a valid alarm?</a:t>
            </a:r>
            <a:endParaRPr lang="en-US" altLang="en-US">
              <a:ea typeface="ＭＳ Ｐゴシック" panose="020B0600070205080204" pitchFamily="34" charset="-128"/>
            </a:endParaRPr>
          </a:p>
        </p:txBody>
      </p:sp>
    </p:spTree>
    <p:extLst>
      <p:ext uri="{BB962C8B-B14F-4D97-AF65-F5344CB8AC3E}">
        <p14:creationId xmlns:p14="http://schemas.microsoft.com/office/powerpoint/2010/main" val="31422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29A3-9D58-DE45-973D-930025E5B8DF}"/>
              </a:ext>
            </a:extLst>
          </p:cNvPr>
          <p:cNvSpPr>
            <a:spLocks noGrp="1"/>
          </p:cNvSpPr>
          <p:nvPr>
            <p:ph type="title"/>
          </p:nvPr>
        </p:nvSpPr>
        <p:spPr/>
        <p:txBody>
          <a:bodyPr/>
          <a:lstStyle/>
          <a:p>
            <a:r>
              <a:rPr lang="en-US" dirty="0" err="1"/>
              <a:t>Fishtank</a:t>
            </a:r>
            <a:r>
              <a:rPr lang="en-US" dirty="0"/>
              <a:t> Example</a:t>
            </a:r>
          </a:p>
        </p:txBody>
      </p:sp>
      <p:sp>
        <p:nvSpPr>
          <p:cNvPr id="3" name="Content Placeholder 2">
            <a:extLst>
              <a:ext uri="{FF2B5EF4-FFF2-40B4-BE49-F238E27FC236}">
                <a16:creationId xmlns:a16="http://schemas.microsoft.com/office/drawing/2014/main" id="{749A821F-A503-D54E-9A3C-BE40811F853A}"/>
              </a:ext>
            </a:extLst>
          </p:cNvPr>
          <p:cNvSpPr>
            <a:spLocks noGrp="1"/>
          </p:cNvSpPr>
          <p:nvPr>
            <p:ph idx="1"/>
          </p:nvPr>
        </p:nvSpPr>
        <p:spPr>
          <a:xfrm>
            <a:off x="448055" y="1170774"/>
            <a:ext cx="3978666" cy="4760007"/>
          </a:xfrm>
        </p:spPr>
        <p:txBody>
          <a:bodyPr/>
          <a:lstStyle/>
          <a:p>
            <a:r>
              <a:rPr lang="en-US" dirty="0"/>
              <a:t>Heater Voltage alarms at high PID drive</a:t>
            </a:r>
          </a:p>
          <a:p>
            <a:r>
              <a:rPr lang="en-US" dirty="0"/>
              <a:t>Tank Temperature alarms at</a:t>
            </a:r>
            <a:br>
              <a:rPr lang="en-US" dirty="0"/>
            </a:br>
            <a:r>
              <a:rPr lang="en-US" dirty="0"/>
              <a:t>  70 (MINOR) and 100 (MAJOR)</a:t>
            </a:r>
          </a:p>
          <a:p>
            <a:endParaRPr lang="en-US" dirty="0"/>
          </a:p>
          <a:p>
            <a:pPr marL="0" indent="0">
              <a:buNone/>
            </a:pPr>
            <a:r>
              <a:rPr lang="en-US" b="1" dirty="0"/>
              <a:t>Which one is a good alarm trigger PV?</a:t>
            </a:r>
          </a:p>
        </p:txBody>
      </p:sp>
      <p:pic>
        <p:nvPicPr>
          <p:cNvPr id="4" name="Picture 3">
            <a:extLst>
              <a:ext uri="{FF2B5EF4-FFF2-40B4-BE49-F238E27FC236}">
                <a16:creationId xmlns:a16="http://schemas.microsoft.com/office/drawing/2014/main" id="{E384F24B-1C2D-B44C-9B50-A8AF834AFD73}"/>
              </a:ext>
            </a:extLst>
          </p:cNvPr>
          <p:cNvPicPr>
            <a:picLocks noChangeAspect="1"/>
          </p:cNvPicPr>
          <p:nvPr/>
        </p:nvPicPr>
        <p:blipFill rotWithShape="1">
          <a:blip r:embed="rId2"/>
          <a:srcRect l="20523" t="9423" r="44117" b="22726"/>
          <a:stretch/>
        </p:blipFill>
        <p:spPr>
          <a:xfrm>
            <a:off x="5870961" y="544068"/>
            <a:ext cx="5537675" cy="5267544"/>
          </a:xfrm>
          <a:prstGeom prst="rect">
            <a:avLst/>
          </a:prstGeom>
        </p:spPr>
      </p:pic>
    </p:spTree>
    <p:extLst>
      <p:ext uri="{BB962C8B-B14F-4D97-AF65-F5344CB8AC3E}">
        <p14:creationId xmlns:p14="http://schemas.microsoft.com/office/powerpoint/2010/main" val="320292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1CA8C7A2-182B-D440-89B3-CBDBFCED2F18}"/>
              </a:ext>
            </a:extLst>
          </p:cNvPr>
          <p:cNvSpPr>
            <a:spLocks noGrp="1"/>
          </p:cNvSpPr>
          <p:nvPr>
            <p:ph type="title" idx="4294967295"/>
          </p:nvPr>
        </p:nvSpPr>
        <p:spPr/>
        <p:txBody>
          <a:bodyPr/>
          <a:lstStyle/>
          <a:p>
            <a:r>
              <a:rPr lang="en-US" altLang="en-US">
                <a:ea typeface="ＭＳ Ｐゴシック" panose="020B0600070205080204" pitchFamily="34" charset="-128"/>
              </a:rPr>
              <a:t>How are alarms added?</a:t>
            </a:r>
          </a:p>
        </p:txBody>
      </p:sp>
      <p:sp>
        <p:nvSpPr>
          <p:cNvPr id="26626" name="Text Placeholder 2">
            <a:extLst>
              <a:ext uri="{FF2B5EF4-FFF2-40B4-BE49-F238E27FC236}">
                <a16:creationId xmlns:a16="http://schemas.microsoft.com/office/drawing/2014/main" id="{4C974FA2-14EB-EF48-934A-C175FDDE1D20}"/>
              </a:ext>
            </a:extLst>
          </p:cNvPr>
          <p:cNvSpPr>
            <a:spLocks noGrp="1"/>
          </p:cNvSpPr>
          <p:nvPr>
            <p:ph type="body" idx="4294967295"/>
          </p:nvPr>
        </p:nvSpPr>
        <p:spPr>
          <a:xfrm>
            <a:off x="1644650" y="1008063"/>
            <a:ext cx="8375650" cy="5561012"/>
          </a:xfrm>
        </p:spPr>
        <p:txBody>
          <a:bodyPr/>
          <a:lstStyle/>
          <a:p>
            <a:r>
              <a:rPr lang="en-US" altLang="en-US">
                <a:ea typeface="ＭＳ Ｐゴシック" panose="020B0600070205080204" pitchFamily="34" charset="-128"/>
              </a:rPr>
              <a:t>Alarm triggers: PVs on IOCs</a:t>
            </a:r>
          </a:p>
          <a:p>
            <a:pPr lvl="1"/>
            <a:r>
              <a:rPr lang="en-US" altLang="en-US">
                <a:ea typeface="ＭＳ Ｐゴシック" panose="020B0600070205080204" pitchFamily="34" charset="-128"/>
              </a:rPr>
              <a:t>But more than just setting HIGH, HIHI, HSV, HHSV</a:t>
            </a:r>
          </a:p>
          <a:p>
            <a:pPr lvl="1"/>
            <a:r>
              <a:rPr lang="en-US" altLang="en-US">
                <a:ea typeface="ＭＳ Ｐゴシック" panose="020B0600070205080204" pitchFamily="34" charset="-128"/>
              </a:rPr>
              <a:t>HYST is good idea</a:t>
            </a:r>
          </a:p>
          <a:p>
            <a:pPr lvl="1"/>
            <a:r>
              <a:rPr lang="en-US" altLang="en-US">
                <a:ea typeface="ＭＳ Ｐゴシック" panose="020B0600070205080204" pitchFamily="34" charset="-128"/>
              </a:rPr>
              <a:t>Dynamic limits, enable based on machine state,...</a:t>
            </a:r>
          </a:p>
          <a:p>
            <a:pPr lvl="1">
              <a:buFont typeface="Arial" panose="020B0604020202020204" pitchFamily="34" charset="0"/>
              <a:buNone/>
            </a:pPr>
            <a:br>
              <a:rPr lang="en-US" altLang="en-US">
                <a:ea typeface="ＭＳ Ｐゴシック" panose="020B0600070205080204" pitchFamily="34" charset="-128"/>
              </a:rPr>
            </a:br>
            <a:r>
              <a:rPr lang="en-US" altLang="en-US" u="sng">
                <a:ea typeface="ＭＳ Ｐゴシック" panose="020B0600070205080204" pitchFamily="34" charset="-128"/>
              </a:rPr>
              <a:t>Requires thought, communication, documentation</a:t>
            </a:r>
          </a:p>
          <a:p>
            <a:r>
              <a:rPr lang="en-US" altLang="en-US">
                <a:ea typeface="ＭＳ Ｐゴシック" panose="020B0600070205080204" pitchFamily="34" charset="-128"/>
              </a:rPr>
              <a:t>Added to alarm server with</a:t>
            </a:r>
          </a:p>
          <a:p>
            <a:pPr lvl="1"/>
            <a:r>
              <a:rPr lang="en-US" altLang="en-US">
                <a:ea typeface="ＭＳ Ｐゴシック" panose="020B0600070205080204" pitchFamily="34" charset="-128"/>
              </a:rPr>
              <a:t>Guidance: How to respond</a:t>
            </a:r>
          </a:p>
          <a:p>
            <a:pPr lvl="1"/>
            <a:r>
              <a:rPr lang="en-US" altLang="en-US">
                <a:ea typeface="ＭＳ Ｐゴシック" panose="020B0600070205080204" pitchFamily="34" charset="-128"/>
              </a:rPr>
              <a:t>Related screen: Reason for alarm (limits, …), link to screens mentioned in guidance</a:t>
            </a:r>
          </a:p>
          <a:p>
            <a:pPr lvl="1"/>
            <a:r>
              <a:rPr lang="en-US" altLang="en-US">
                <a:ea typeface="ＭＳ Ｐゴシック" panose="020B0600070205080204" pitchFamily="34" charset="-128"/>
              </a:rPr>
              <a:t>Link to rationalization info (wiki)</a:t>
            </a:r>
          </a:p>
        </p:txBody>
      </p:sp>
    </p:spTree>
    <p:extLst>
      <p:ext uri="{BB962C8B-B14F-4D97-AF65-F5344CB8AC3E}">
        <p14:creationId xmlns:p14="http://schemas.microsoft.com/office/powerpoint/2010/main" val="138070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98BF405E-6829-D641-BB2E-FCB11714FFD7}"/>
              </a:ext>
            </a:extLst>
          </p:cNvPr>
          <p:cNvSpPr>
            <a:spLocks noGrp="1"/>
          </p:cNvSpPr>
          <p:nvPr>
            <p:ph type="title" idx="4294967295"/>
          </p:nvPr>
        </p:nvSpPr>
        <p:spPr>
          <a:xfrm>
            <a:off x="1644650" y="153989"/>
            <a:ext cx="9023350" cy="535531"/>
          </a:xfrm>
        </p:spPr>
        <p:txBody>
          <a:bodyPr/>
          <a:lstStyle/>
          <a:p>
            <a:r>
              <a:rPr lang="en-US" altLang="en-US">
                <a:ea typeface="ＭＳ Ｐゴシック" panose="020B0600070205080204" pitchFamily="34" charset="-128"/>
              </a:rPr>
              <a:t>Example: Elevated Temp/Press/Res.Err./…</a:t>
            </a:r>
          </a:p>
        </p:txBody>
      </p:sp>
      <p:sp>
        <p:nvSpPr>
          <p:cNvPr id="27650" name="Text Placeholder 2">
            <a:extLst>
              <a:ext uri="{FF2B5EF4-FFF2-40B4-BE49-F238E27FC236}">
                <a16:creationId xmlns:a16="http://schemas.microsoft.com/office/drawing/2014/main" id="{B004C88C-18AB-4641-814F-CCE8B1E9354C}"/>
              </a:ext>
            </a:extLst>
          </p:cNvPr>
          <p:cNvSpPr>
            <a:spLocks noGrp="1"/>
          </p:cNvSpPr>
          <p:nvPr>
            <p:ph type="body" idx="4294967295"/>
          </p:nvPr>
        </p:nvSpPr>
        <p:spPr>
          <a:xfrm>
            <a:off x="1644650" y="962026"/>
            <a:ext cx="8769350" cy="5591175"/>
          </a:xfrm>
        </p:spPr>
        <p:txBody>
          <a:bodyPr/>
          <a:lstStyle/>
          <a:p>
            <a:r>
              <a:rPr lang="en-US" altLang="en-US" sz="2400">
                <a:ea typeface="ＭＳ Ｐゴシック" panose="020B0600070205080204" pitchFamily="34" charset="-128"/>
              </a:rPr>
              <a:t>Immediate action required?</a:t>
            </a:r>
          </a:p>
          <a:p>
            <a:pPr lvl="1"/>
            <a:r>
              <a:rPr lang="en-US" altLang="en-US" sz="2000">
                <a:ea typeface="ＭＳ Ｐゴシック" panose="020B0600070205080204" pitchFamily="34" charset="-128"/>
              </a:rPr>
              <a:t>Do something to prevent interlock trip</a:t>
            </a:r>
          </a:p>
          <a:p>
            <a:r>
              <a:rPr lang="en-US" altLang="en-US" sz="2400">
                <a:ea typeface="ＭＳ Ｐゴシック" panose="020B0600070205080204" pitchFamily="34" charset="-128"/>
              </a:rPr>
              <a:t>Impact, Consequence?</a:t>
            </a:r>
          </a:p>
          <a:p>
            <a:pPr lvl="1"/>
            <a:r>
              <a:rPr lang="en-US" altLang="en-US" sz="2000">
                <a:ea typeface="ＭＳ Ｐゴシック" panose="020B0600070205080204" pitchFamily="34" charset="-128"/>
              </a:rPr>
              <a:t>Beam off: Reset &amp; OK, 5 minutes? </a:t>
            </a:r>
          </a:p>
          <a:p>
            <a:pPr lvl="1"/>
            <a:r>
              <a:rPr lang="en-US" altLang="en-US" sz="2000">
                <a:ea typeface="ＭＳ Ｐゴシック" panose="020B0600070205080204" pitchFamily="34" charset="-128"/>
              </a:rPr>
              <a:t>Cryo cold box trip: Off for a day?</a:t>
            </a:r>
          </a:p>
          <a:p>
            <a:r>
              <a:rPr lang="en-US" altLang="en-US" sz="2400">
                <a:ea typeface="ＭＳ Ｐゴシック" panose="020B0600070205080204" pitchFamily="34" charset="-128"/>
              </a:rPr>
              <a:t>Time to respond?</a:t>
            </a:r>
          </a:p>
          <a:p>
            <a:pPr lvl="1"/>
            <a:r>
              <a:rPr lang="en-US" altLang="en-US" sz="2000">
                <a:ea typeface="ＭＳ Ｐゴシック" panose="020B0600070205080204" pitchFamily="34" charset="-128"/>
              </a:rPr>
              <a:t> 10 minutes to prevent interlock?</a:t>
            </a:r>
          </a:p>
          <a:p>
            <a:pPr lvl="1">
              <a:buFont typeface="Wingdings" pitchFamily="2" charset="2"/>
              <a:buChar char=" "/>
            </a:pPr>
            <a:r>
              <a:rPr lang="en-US" altLang="en-US" sz="2000">
                <a:latin typeface="Wingdings" pitchFamily="2" charset="2"/>
                <a:ea typeface="ＭＳ Ｐゴシック" panose="020B0600070205080204" pitchFamily="34" charset="-128"/>
              </a:rPr>
              <a:t>             </a:t>
            </a:r>
            <a:endParaRPr lang="en-US" altLang="en-US" sz="2000">
              <a:ea typeface="ＭＳ Ｐゴシック" panose="020B0600070205080204" pitchFamily="34" charset="-128"/>
            </a:endParaRPr>
          </a:p>
          <a:p>
            <a:r>
              <a:rPr lang="en-US" altLang="en-US" sz="2400">
                <a:solidFill>
                  <a:srgbClr val="FFA203"/>
                </a:solidFill>
                <a:ea typeface="ＭＳ Ｐゴシック" panose="020B0600070205080204" pitchFamily="34" charset="-128"/>
              </a:rPr>
              <a:t>MINOR?</a:t>
            </a:r>
            <a:r>
              <a:rPr lang="en-US" altLang="en-US" sz="2400">
                <a:solidFill>
                  <a:srgbClr val="FF0000"/>
                </a:solidFill>
                <a:ea typeface="ＭＳ Ｐゴシック" panose="020B0600070205080204" pitchFamily="34" charset="-128"/>
              </a:rPr>
              <a:t> MAJOR?</a:t>
            </a:r>
            <a:endParaRPr lang="en-US" altLang="en-US" sz="2400">
              <a:ea typeface="ＭＳ Ｐゴシック" panose="020B0600070205080204" pitchFamily="34" charset="-128"/>
            </a:endParaRPr>
          </a:p>
          <a:p>
            <a:r>
              <a:rPr lang="en-US" altLang="en-US" sz="2400">
                <a:ea typeface="ＭＳ Ｐゴシック" panose="020B0600070205080204" pitchFamily="34" charset="-128"/>
              </a:rPr>
              <a:t>Guidance: </a:t>
            </a:r>
            <a:r>
              <a:rPr lang="ja-JP" altLang="en-US" sz="2400">
                <a:ea typeface="ＭＳ Ｐゴシック" panose="020B0600070205080204" pitchFamily="34" charset="-128"/>
              </a:rPr>
              <a:t>“</a:t>
            </a:r>
            <a:r>
              <a:rPr lang="en-US" altLang="ja-JP" sz="2400">
                <a:ea typeface="ＭＳ Ｐゴシック" panose="020B0600070205080204" pitchFamily="34" charset="-128"/>
              </a:rPr>
              <a:t>Open Valve 47 a bit, …</a:t>
            </a:r>
            <a:r>
              <a:rPr lang="ja-JP" altLang="en-US" sz="2400">
                <a:ea typeface="ＭＳ Ｐゴシック" panose="020B0600070205080204" pitchFamily="34" charset="-128"/>
              </a:rPr>
              <a:t>”</a:t>
            </a:r>
            <a:endParaRPr lang="en-US" altLang="ja-JP" sz="2400">
              <a:ea typeface="ＭＳ Ｐゴシック" panose="020B0600070205080204" pitchFamily="34" charset="-128"/>
            </a:endParaRPr>
          </a:p>
          <a:p>
            <a:r>
              <a:rPr lang="en-US" altLang="en-US" sz="2400">
                <a:ea typeface="ＭＳ Ｐゴシック" panose="020B0600070205080204" pitchFamily="34" charset="-128"/>
              </a:rPr>
              <a:t>Related Displays: Screen that shows Temp, Valve, …</a:t>
            </a:r>
          </a:p>
        </p:txBody>
      </p:sp>
    </p:spTree>
    <p:extLst>
      <p:ext uri="{BB962C8B-B14F-4D97-AF65-F5344CB8AC3E}">
        <p14:creationId xmlns:p14="http://schemas.microsoft.com/office/powerpoint/2010/main" val="1058222401"/>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6F5DE5-FF42-42F2-9962-F83010572F4E}">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4950AF3C-223B-4322-9D84-8F5422CEA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FF1CA81-B025-421E-9746-B1FF59551E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1217</Words>
  <Application>Microsoft Macintosh PowerPoint</Application>
  <PresentationFormat>Widescreen</PresentationFormat>
  <Paragraphs>142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Century Gothic</vt:lpstr>
      <vt:lpstr>Courier</vt:lpstr>
      <vt:lpstr>Symbol</vt:lpstr>
      <vt:lpstr>Wingdings</vt:lpstr>
      <vt:lpstr>Zapf Dingbats</vt:lpstr>
      <vt:lpstr>ORNL</vt:lpstr>
      <vt:lpstr>Alarm System Guidelines</vt:lpstr>
      <vt:lpstr>Alarm System Components</vt:lpstr>
      <vt:lpstr>Levels Of Complexity</vt:lpstr>
      <vt:lpstr>Creating a good Alarm Configuration</vt:lpstr>
      <vt:lpstr>Alarm Philosophy</vt:lpstr>
      <vt:lpstr>What’s a valid alarm?</vt:lpstr>
      <vt:lpstr>Fishtank Example</vt:lpstr>
      <vt:lpstr>How are alarms added?</vt:lpstr>
      <vt:lpstr>Example: Elevated Temp/Press/Res.Err./…</vt:lpstr>
      <vt:lpstr>Avoid Multiple Alarm Levels</vt:lpstr>
      <vt:lpstr>Water Tower, Bad Example</vt:lpstr>
      <vt:lpstr>Water Tower, Better Example</vt:lpstr>
      <vt:lpstr>Bad Example: Old SNS ‘MEBT’ Alarms</vt:lpstr>
      <vt:lpstr>Alarms for Redundant Pumps</vt:lpstr>
      <vt:lpstr>Alarm Generation: Redundant Pumps the wrong way</vt:lpstr>
      <vt:lpstr>Redundant Pumps</vt:lpstr>
      <vt:lpstr>Create Alarms in PLC or in IOC?</vt:lpstr>
      <vt:lpstr>Create Alarms in PLC or in IOC?</vt:lpstr>
      <vt:lpstr>Review: How Many alarms in last week?</vt:lpstr>
      <vt:lpstr>Suggested Roles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2021-09-30T13:29:50Z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